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7" r:id="rId2"/>
    <p:sldId id="262" r:id="rId3"/>
    <p:sldId id="273" r:id="rId4"/>
    <p:sldId id="267" r:id="rId5"/>
    <p:sldId id="278" r:id="rId6"/>
    <p:sldId id="279" r:id="rId7"/>
    <p:sldId id="280" r:id="rId8"/>
    <p:sldId id="271" r:id="rId9"/>
    <p:sldId id="274" r:id="rId10"/>
    <p:sldId id="275" r:id="rId11"/>
    <p:sldId id="276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93" r:id="rId31"/>
    <p:sldId id="294" r:id="rId32"/>
    <p:sldId id="295" r:id="rId33"/>
    <p:sldId id="304" r:id="rId34"/>
    <p:sldId id="305" r:id="rId35"/>
    <p:sldId id="306" r:id="rId36"/>
    <p:sldId id="314" r:id="rId37"/>
    <p:sldId id="308" r:id="rId38"/>
    <p:sldId id="313" r:id="rId39"/>
    <p:sldId id="315" r:id="rId40"/>
    <p:sldId id="316" r:id="rId41"/>
    <p:sldId id="317" r:id="rId42"/>
    <p:sldId id="312" r:id="rId43"/>
    <p:sldId id="309" r:id="rId44"/>
    <p:sldId id="318" r:id="rId45"/>
    <p:sldId id="345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2" r:id="rId59"/>
    <p:sldId id="331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4" r:id="rId69"/>
    <p:sldId id="341" r:id="rId70"/>
    <p:sldId id="342" r:id="rId71"/>
    <p:sldId id="343" r:id="rId72"/>
    <p:sldId id="265" r:id="rId73"/>
    <p:sldId id="266" r:id="rId74"/>
  </p:sldIdLst>
  <p:sldSz cx="12153900" cy="6832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107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553898" algn="l" defTabSz="1107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1107796" algn="l" defTabSz="1107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661692" algn="l" defTabSz="1107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2215590" algn="l" defTabSz="1107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769489" algn="l" defTabSz="1107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3323387" algn="l" defTabSz="1107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877285" algn="l" defTabSz="1107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4431181" algn="l" defTabSz="1107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1" autoAdjust="0"/>
    <p:restoredTop sz="94660"/>
  </p:normalViewPr>
  <p:slideViewPr>
    <p:cSldViewPr snapToGrid="0">
      <p:cViewPr varScale="1">
        <p:scale>
          <a:sx n="40" d="100"/>
          <a:sy n="40" d="100"/>
        </p:scale>
        <p:origin x="60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05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1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88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21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95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80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14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790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462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68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912019" y="2125002"/>
            <a:ext cx="10336214" cy="146628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824040" y="3876304"/>
            <a:ext cx="8512176" cy="174813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553898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107796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661692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221559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15750" y="6403376"/>
            <a:ext cx="236491" cy="237781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16866" y="6352576"/>
            <a:ext cx="335375" cy="33938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816181" y="273941"/>
            <a:ext cx="2736058" cy="5836626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8015" y="273941"/>
            <a:ext cx="8005499" cy="583662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16866" y="6352576"/>
            <a:ext cx="335375" cy="33938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960575" y="4395684"/>
            <a:ext cx="10336215" cy="1358608"/>
          </a:xfrm>
          <a:prstGeom prst="rect">
            <a:avLst/>
          </a:prstGeo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60575" y="2899312"/>
            <a:ext cx="10336215" cy="149636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553898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1107796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661692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2215590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16866" y="6352576"/>
            <a:ext cx="335375" cy="33938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608012" y="1596126"/>
            <a:ext cx="5370778" cy="4514441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3400"/>
            </a:lvl1pPr>
            <a:lvl2pPr marL="959771" indent="-405873">
              <a:spcBef>
                <a:spcPts val="800"/>
              </a:spcBef>
              <a:defRPr sz="3400"/>
            </a:lvl2pPr>
            <a:lvl3pPr marL="1500140" indent="-392344">
              <a:spcBef>
                <a:spcPts val="800"/>
              </a:spcBef>
              <a:defRPr sz="3400"/>
            </a:lvl3pPr>
            <a:lvl4pPr marL="2089705" indent="-428012">
              <a:spcBef>
                <a:spcPts val="800"/>
              </a:spcBef>
              <a:defRPr sz="3400"/>
            </a:lvl4pPr>
            <a:lvl5pPr marL="2643602" indent="-428012">
              <a:spcBef>
                <a:spcPts val="800"/>
              </a:spcBef>
              <a:defRPr sz="3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16866" y="6352576"/>
            <a:ext cx="335375" cy="33938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08012" y="1531205"/>
            <a:ext cx="5372891" cy="63813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00"/>
              </a:spcBef>
              <a:buSzTx/>
              <a:buFontTx/>
              <a:buNone/>
              <a:defRPr sz="2900" b="1"/>
            </a:lvl1pPr>
            <a:lvl2pPr marL="0" indent="553898">
              <a:spcBef>
                <a:spcPts val="600"/>
              </a:spcBef>
              <a:buSzTx/>
              <a:buFontTx/>
              <a:buNone/>
              <a:defRPr sz="2900" b="1"/>
            </a:lvl2pPr>
            <a:lvl3pPr marL="0" indent="1107796">
              <a:spcBef>
                <a:spcPts val="600"/>
              </a:spcBef>
              <a:buSzTx/>
              <a:buFontTx/>
              <a:buNone/>
              <a:defRPr sz="2900" b="1"/>
            </a:lvl3pPr>
            <a:lvl4pPr marL="0" indent="1661692">
              <a:spcBef>
                <a:spcPts val="600"/>
              </a:spcBef>
              <a:buSzTx/>
              <a:buFontTx/>
              <a:buNone/>
              <a:defRPr sz="2900" b="1"/>
            </a:lvl4pPr>
            <a:lvl5pPr marL="0" indent="2215590">
              <a:spcBef>
                <a:spcPts val="600"/>
              </a:spcBef>
              <a:buSzTx/>
              <a:buFontTx/>
              <a:buNone/>
              <a:defRPr sz="29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7246" y="1531205"/>
            <a:ext cx="5375000" cy="638135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9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16866" y="6352576"/>
            <a:ext cx="335375" cy="33938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16866" y="6352576"/>
            <a:ext cx="335375" cy="33938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16866" y="6352576"/>
            <a:ext cx="335375" cy="33938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608017" y="272355"/>
            <a:ext cx="4000640" cy="1159094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754322" y="272359"/>
            <a:ext cx="6797919" cy="583821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608016" y="1431450"/>
            <a:ext cx="4000641" cy="467911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sz="17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16866" y="6352576"/>
            <a:ext cx="335375" cy="33938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2383494" y="4788377"/>
            <a:ext cx="7296151" cy="565298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2383494" y="611215"/>
            <a:ext cx="7296151" cy="41043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383494" y="5353672"/>
            <a:ext cx="7296151" cy="8028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700"/>
            </a:lvl1pPr>
            <a:lvl2pPr marL="0" indent="553898">
              <a:spcBef>
                <a:spcPts val="400"/>
              </a:spcBef>
              <a:buSzTx/>
              <a:buFontTx/>
              <a:buNone/>
              <a:defRPr sz="1700"/>
            </a:lvl2pPr>
            <a:lvl3pPr marL="0" indent="1107796">
              <a:spcBef>
                <a:spcPts val="400"/>
              </a:spcBef>
              <a:buSzTx/>
              <a:buFontTx/>
              <a:buNone/>
              <a:defRPr sz="1700"/>
            </a:lvl3pPr>
            <a:lvl4pPr marL="0" indent="1661692">
              <a:spcBef>
                <a:spcPts val="400"/>
              </a:spcBef>
              <a:buSzTx/>
              <a:buFontTx/>
              <a:buNone/>
              <a:defRPr sz="1700"/>
            </a:lvl4pPr>
            <a:lvl5pPr marL="0" indent="2215590">
              <a:spcBef>
                <a:spcPts val="400"/>
              </a:spcBef>
              <a:buSzTx/>
              <a:buFontTx/>
              <a:buNone/>
              <a:defRPr sz="1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16866" y="6352576"/>
            <a:ext cx="335375" cy="33938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608015" y="273938"/>
            <a:ext cx="10944226" cy="114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8015" y="1596126"/>
            <a:ext cx="10944226" cy="451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47454" y="6429455"/>
            <a:ext cx="250617" cy="250481"/>
          </a:xfrm>
          <a:prstGeom prst="rect">
            <a:avLst/>
          </a:prstGeom>
          <a:ln w="12700">
            <a:miter lim="400000"/>
          </a:ln>
        </p:spPr>
        <p:txBody>
          <a:bodyPr wrap="none" lIns="55389" tIns="55389" rIns="55389" bIns="55389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1pPr>
      <a:lvl2pPr marL="0" marR="0" indent="0" algn="ct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2pPr>
      <a:lvl3pPr marL="0" marR="0" indent="0" algn="ct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3pPr>
      <a:lvl4pPr marL="0" marR="0" indent="0" algn="ct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4pPr>
      <a:lvl5pPr marL="0" marR="0" indent="0" algn="ct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5pPr>
      <a:lvl6pPr marL="0" marR="0" indent="0" algn="ct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6pPr>
      <a:lvl7pPr marL="0" marR="0" indent="0" algn="ct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7pPr>
      <a:lvl8pPr marL="0" marR="0" indent="0" algn="ct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8pPr>
      <a:lvl9pPr marL="0" marR="0" indent="0" algn="ct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9pPr>
    </p:titleStyle>
    <p:bodyStyle>
      <a:lvl1pPr marL="415422" marR="0" indent="-415422" algn="l" defTabSz="1107796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39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1pPr>
      <a:lvl2pPr marL="950993" marR="0" indent="-397095" algn="l" defTabSz="1107796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–"/>
        <a:tabLst/>
        <a:defRPr sz="39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2pPr>
      <a:lvl3pPr marL="1480244" marR="0" indent="-372448" algn="l" defTabSz="1107796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39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3pPr>
      <a:lvl4pPr marL="2111735" marR="0" indent="-450042" algn="l" defTabSz="1107796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–"/>
        <a:tabLst/>
        <a:defRPr sz="39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4pPr>
      <a:lvl5pPr marL="2665633" marR="0" indent="-450042" algn="l" defTabSz="1107796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»"/>
        <a:tabLst/>
        <a:defRPr sz="39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5pPr>
      <a:lvl6pPr marL="3219531" marR="0" indent="-450042" algn="l" defTabSz="1107796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39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6pPr>
      <a:lvl7pPr marL="3773429" marR="0" indent="-450042" algn="l" defTabSz="1107796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39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7pPr>
      <a:lvl8pPr marL="4327327" marR="0" indent="-450042" algn="l" defTabSz="1107796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39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8pPr>
      <a:lvl9pPr marL="4881223" marR="0" indent="-450041" algn="l" defTabSz="1107796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3900" b="0" i="0" u="none" strike="noStrike" cap="none" spc="0" baseline="0">
          <a:ln>
            <a:noFill/>
          </a:ln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9pPr>
    </p:bodyStyle>
    <p:otherStyle>
      <a:lvl1pPr marL="0" marR="0" indent="0" algn="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oto Sans CJK KR Bold"/>
        </a:defRPr>
      </a:lvl1pPr>
      <a:lvl2pPr marL="0" marR="0" indent="553898" algn="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oto Sans CJK KR Bold"/>
        </a:defRPr>
      </a:lvl2pPr>
      <a:lvl3pPr marL="0" marR="0" indent="1107796" algn="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oto Sans CJK KR Bold"/>
        </a:defRPr>
      </a:lvl3pPr>
      <a:lvl4pPr marL="0" marR="0" indent="1661692" algn="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oto Sans CJK KR Bold"/>
        </a:defRPr>
      </a:lvl4pPr>
      <a:lvl5pPr marL="0" marR="0" indent="2215590" algn="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oto Sans CJK KR Bold"/>
        </a:defRPr>
      </a:lvl5pPr>
      <a:lvl6pPr marL="0" marR="0" indent="2769489" algn="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oto Sans CJK KR Bold"/>
        </a:defRPr>
      </a:lvl6pPr>
      <a:lvl7pPr marL="0" marR="0" indent="3323387" algn="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oto Sans CJK KR Bold"/>
        </a:defRPr>
      </a:lvl7pPr>
      <a:lvl8pPr marL="0" marR="0" indent="3877285" algn="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oto Sans CJK KR Bold"/>
        </a:defRPr>
      </a:lvl8pPr>
      <a:lvl9pPr marL="0" marR="0" indent="4431181" algn="r" defTabSz="110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oto Sans CJK KR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cmicpc.net/problem/tag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www.naver.com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hyperlink" Target="https://www.naver.com/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hyperlink" Target="https://www.naver.com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hyperlink" Target="https://www.naver.com/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hyperlink" Target="https://www.naver.com/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hyperlink" Target="https://www.naver.com/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angtegong/crawling-session" TargetMode="Externa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mailto:tegongkang@gmail.com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5"/>
          <p:cNvSpPr/>
          <p:nvPr/>
        </p:nvSpPr>
        <p:spPr>
          <a:xfrm>
            <a:off x="-7628" y="-7938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TextBox 3"/>
          <p:cNvSpPr txBox="1"/>
          <p:nvPr/>
        </p:nvSpPr>
        <p:spPr>
          <a:xfrm>
            <a:off x="1011413" y="2490959"/>
            <a:ext cx="10131074" cy="103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/>
          <a:p>
            <a:pPr algn="ctr">
              <a:defRPr sz="6000" spc="-11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/>
                <a:sym typeface="Noto Sans CJK KR Bold"/>
              </a:rPr>
              <a:t>이 코드는 이제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/>
                <a:sym typeface="Noto Sans CJK KR Bold"/>
              </a:rPr>
              <a:t>제껍니다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KR Regular"/>
              <a:sym typeface="Noto Sans CJK KR Regular"/>
            </a:endParaRPr>
          </a:p>
        </p:txBody>
      </p:sp>
      <p:pic>
        <p:nvPicPr>
          <p:cNvPr id="12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4450" y="6290733"/>
            <a:ext cx="1905000" cy="22201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extBox 3"/>
          <p:cNvSpPr txBox="1"/>
          <p:nvPr/>
        </p:nvSpPr>
        <p:spPr>
          <a:xfrm>
            <a:off x="1011413" y="3659359"/>
            <a:ext cx="10131074" cy="6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 algn="ctr">
              <a:defRPr sz="3000" spc="-59">
                <a:solidFill>
                  <a:srgbClr val="F29F04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lvl1pPr>
          </a:lstStyle>
          <a:p>
            <a:r>
              <a:rPr lang="en-US" sz="3600" b="1" dirty="0"/>
              <a:t>Crawling</a:t>
            </a:r>
            <a:r>
              <a:rPr lang="ko-KR" altLang="en-US" sz="3600" b="1" dirty="0"/>
              <a:t> 기초</a:t>
            </a:r>
            <a:endParaRPr sz="3600" b="1" dirty="0"/>
          </a:p>
        </p:txBody>
      </p:sp>
      <p:pic>
        <p:nvPicPr>
          <p:cNvPr id="12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-1869" y="-3841"/>
            <a:ext cx="957325" cy="1451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6459EB-8CA7-4620-9C45-BA9125CD86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70" y="2855561"/>
            <a:ext cx="1905001" cy="1905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8DC651-BFE7-4EBC-B713-B7BE4F0DB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29" y="2507469"/>
            <a:ext cx="2601186" cy="2601186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912D878-ED8E-4CE5-871B-E5C842D2F159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4" name="그래픽 3" descr="흐림">
            <a:extLst>
              <a:ext uri="{FF2B5EF4-FFF2-40B4-BE49-F238E27FC236}">
                <a16:creationId xmlns:a16="http://schemas.microsoft.com/office/drawing/2014/main" id="{6C53699C-700D-4BDB-998B-11E640DF1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4360" y="3060450"/>
            <a:ext cx="1495222" cy="14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13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976E-6 1.52416E-6 L -0.2466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35FF47B-3298-4147-BAB9-4FDC6F415A4B}"/>
              </a:ext>
            </a:extLst>
          </p:cNvPr>
          <p:cNvSpPr txBox="1"/>
          <p:nvPr/>
        </p:nvSpPr>
        <p:spPr>
          <a:xfrm>
            <a:off x="4120988" y="2616272"/>
            <a:ext cx="3911924" cy="121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3600" b="1" dirty="0">
                <a:latin typeface="+mn-lt"/>
              </a:rPr>
              <a:t>교내 통합 정보시스템</a:t>
            </a:r>
            <a:endParaRPr lang="en-US" altLang="ko-KR" sz="3600" b="1" dirty="0">
              <a:latin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943BAB-1EDF-4DF5-B2BC-B117B3D68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51" y="1687224"/>
            <a:ext cx="3589958" cy="32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3650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35FF47B-3298-4147-BAB9-4FDC6F415A4B}"/>
              </a:ext>
            </a:extLst>
          </p:cNvPr>
          <p:cNvSpPr txBox="1"/>
          <p:nvPr/>
        </p:nvSpPr>
        <p:spPr>
          <a:xfrm>
            <a:off x="4120988" y="2616272"/>
            <a:ext cx="3911924" cy="6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endParaRPr lang="en-US" altLang="ko-KR" sz="3600" b="1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1264D3-9766-4D3C-B5BF-DC6145653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4375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35FF47B-3298-4147-BAB9-4FDC6F415A4B}"/>
              </a:ext>
            </a:extLst>
          </p:cNvPr>
          <p:cNvSpPr txBox="1"/>
          <p:nvPr/>
        </p:nvSpPr>
        <p:spPr>
          <a:xfrm>
            <a:off x="4120988" y="2616272"/>
            <a:ext cx="3911924" cy="6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endParaRPr lang="en-US" altLang="ko-KR" sz="3600" b="1" dirty="0"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E13F7-B984-42D2-AAFF-89DB9B978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/>
        </p:blipFill>
        <p:spPr>
          <a:xfrm>
            <a:off x="424869" y="873416"/>
            <a:ext cx="5375564" cy="28440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43E7BC-79E6-4EC0-A1AD-55BBB31FB0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/>
        </p:blipFill>
        <p:spPr>
          <a:xfrm>
            <a:off x="424872" y="3772893"/>
            <a:ext cx="5375564" cy="28440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FCF726-6220-482C-AB06-B2EA3BEE5C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/>
        </p:blipFill>
        <p:spPr>
          <a:xfrm>
            <a:off x="6003634" y="867483"/>
            <a:ext cx="5375564" cy="28440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81BBC7-A0C4-42B8-9C3E-10C0B81DDD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7"/>
          <a:stretch/>
        </p:blipFill>
        <p:spPr>
          <a:xfrm>
            <a:off x="6022103" y="3765518"/>
            <a:ext cx="5375564" cy="2844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9C12D-FC42-49C3-97BA-2B5EE04D7876}"/>
              </a:ext>
            </a:extLst>
          </p:cNvPr>
          <p:cNvSpPr/>
          <p:nvPr/>
        </p:nvSpPr>
        <p:spPr>
          <a:xfrm>
            <a:off x="1988393" y="3231649"/>
            <a:ext cx="2419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학식이 </a:t>
            </a:r>
            <a:r>
              <a:rPr lang="ko-KR" altLang="en-US" sz="2400" b="1" dirty="0" err="1">
                <a:solidFill>
                  <a:schemeClr val="bg1"/>
                </a:solidFill>
              </a:rPr>
              <a:t>뭐에요</a:t>
            </a:r>
            <a:r>
              <a:rPr lang="en-US" altLang="ko-KR" sz="2400" b="1" dirty="0">
                <a:solidFill>
                  <a:schemeClr val="bg1"/>
                </a:solidFill>
              </a:rPr>
              <a:t>??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D67FEC-BD82-4553-A51B-63759A5D54C1}"/>
              </a:ext>
            </a:extLst>
          </p:cNvPr>
          <p:cNvSpPr/>
          <p:nvPr/>
        </p:nvSpPr>
        <p:spPr>
          <a:xfrm>
            <a:off x="7747273" y="3263976"/>
            <a:ext cx="2419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과제가 </a:t>
            </a:r>
            <a:r>
              <a:rPr lang="ko-KR" altLang="en-US" sz="2400" b="1" dirty="0" err="1">
                <a:solidFill>
                  <a:schemeClr val="bg1"/>
                </a:solidFill>
              </a:rPr>
              <a:t>뭐에요</a:t>
            </a:r>
            <a:r>
              <a:rPr lang="en-US" altLang="ko-KR" sz="2400" b="1" dirty="0">
                <a:solidFill>
                  <a:schemeClr val="bg1"/>
                </a:solidFill>
              </a:rPr>
              <a:t>??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9BD6AE-181E-4522-9E25-16C2BC3C87C9}"/>
              </a:ext>
            </a:extLst>
          </p:cNvPr>
          <p:cNvSpPr/>
          <p:nvPr/>
        </p:nvSpPr>
        <p:spPr>
          <a:xfrm>
            <a:off x="1503485" y="6145721"/>
            <a:ext cx="3728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중고거래 할 사람 있어요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41D526-591C-4449-B05E-E7D64C30C92D}"/>
              </a:ext>
            </a:extLst>
          </p:cNvPr>
          <p:cNvSpPr/>
          <p:nvPr/>
        </p:nvSpPr>
        <p:spPr>
          <a:xfrm>
            <a:off x="7123826" y="6141104"/>
            <a:ext cx="3728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학교에서 뭐 모집 </a:t>
            </a:r>
            <a:r>
              <a:rPr lang="ko-KR" altLang="en-US" sz="2400" b="1" dirty="0" err="1">
                <a:solidFill>
                  <a:schemeClr val="bg1"/>
                </a:solidFill>
              </a:rPr>
              <a:t>안해요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9004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912D878-ED8E-4CE5-871B-E5C842D2F159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4E8FE-E653-4E21-83BB-6EFA0EF07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478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814136" y="2174631"/>
            <a:ext cx="10131075" cy="1189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7000" b="1" dirty="0">
                <a:latin typeface="+mn-lt"/>
              </a:rPr>
              <a:t>직접 정보를 </a:t>
            </a:r>
            <a:r>
              <a:rPr lang="en-US" altLang="ko-KR" sz="7000" b="1" dirty="0">
                <a:latin typeface="+mn-lt"/>
              </a:rPr>
              <a:t>‘</a:t>
            </a:r>
            <a:r>
              <a:rPr lang="ko-KR" altLang="en-US" sz="7000" b="1" dirty="0">
                <a:latin typeface="+mn-lt"/>
              </a:rPr>
              <a:t>생성</a:t>
            </a:r>
            <a:r>
              <a:rPr lang="en-US" altLang="ko-KR" sz="7000" b="1" dirty="0">
                <a:latin typeface="+mn-lt"/>
              </a:rPr>
              <a:t>’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BAC529C-3963-4AFA-9F42-EC75F72F149F}"/>
              </a:ext>
            </a:extLst>
          </p:cNvPr>
          <p:cNvSpPr txBox="1"/>
          <p:nvPr/>
        </p:nvSpPr>
        <p:spPr>
          <a:xfrm>
            <a:off x="814135" y="3457048"/>
            <a:ext cx="10131075" cy="1189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7000" b="1" dirty="0">
                <a:latin typeface="+mn-lt"/>
              </a:rPr>
              <a:t>있는 정보를 </a:t>
            </a:r>
            <a:r>
              <a:rPr lang="en-US" altLang="ko-KR" sz="7000" b="1" dirty="0">
                <a:latin typeface="+mn-lt"/>
              </a:rPr>
              <a:t>‘</a:t>
            </a:r>
            <a:r>
              <a:rPr lang="ko-KR" altLang="en-US" sz="7000" b="1" dirty="0">
                <a:latin typeface="+mn-lt"/>
              </a:rPr>
              <a:t>수집</a:t>
            </a:r>
            <a:r>
              <a:rPr lang="en-US" altLang="ko-KR" sz="7000" b="1" dirty="0">
                <a:latin typeface="+mn-lt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6867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814136" y="2534845"/>
            <a:ext cx="10131075" cy="103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6000" b="1" dirty="0">
                <a:latin typeface="+mn-lt"/>
              </a:rPr>
              <a:t>정보의 수집 및 가공</a:t>
            </a:r>
            <a:endParaRPr lang="en-US" altLang="ko-KR" sz="6000" b="1" dirty="0">
              <a:latin typeface="+mn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B18D01-85DC-4A22-A4E3-090563ACFDBA}"/>
              </a:ext>
            </a:extLst>
          </p:cNvPr>
          <p:cNvGrpSpPr/>
          <p:nvPr/>
        </p:nvGrpSpPr>
        <p:grpSpPr>
          <a:xfrm>
            <a:off x="343690" y="262853"/>
            <a:ext cx="6380383" cy="7683656"/>
            <a:chOff x="343690" y="262853"/>
            <a:chExt cx="6380383" cy="7683656"/>
          </a:xfrm>
        </p:grpSpPr>
        <p:sp>
          <p:nvSpPr>
            <p:cNvPr id="158" name="TextBox 3"/>
            <p:cNvSpPr txBox="1"/>
            <p:nvPr/>
          </p:nvSpPr>
          <p:spPr>
            <a:xfrm>
              <a:off x="515881" y="262853"/>
              <a:ext cx="6208192" cy="7274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5389" tIns="55389" rIns="55389" bIns="55389">
              <a:spAutoFit/>
            </a:bodyPr>
            <a:lstStyle/>
            <a:p>
              <a:pPr>
                <a:defRPr sz="4000" spc="-79">
                  <a:latin typeface="Noto Sans CJK KR Medium"/>
                  <a:ea typeface="Noto Sans CJK KR Medium"/>
                  <a:cs typeface="Noto Sans CJK KR Medium"/>
                  <a:sym typeface="Noto Sans CJK KR Medium"/>
                </a:defRPr>
              </a:pPr>
              <a:r>
                <a:rPr lang="en-US" altLang="ko-KR" dirty="0"/>
                <a:t>Introduction</a:t>
              </a:r>
              <a:endParaRPr dirty="0"/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0304E732-C818-4C94-947D-44B39AD5710D}"/>
                </a:ext>
              </a:extLst>
            </p:cNvPr>
            <p:cNvSpPr txBox="1"/>
            <p:nvPr/>
          </p:nvSpPr>
          <p:spPr>
            <a:xfrm>
              <a:off x="343690" y="7219096"/>
              <a:ext cx="6208192" cy="7274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5389" tIns="55389" rIns="55389" bIns="55389">
              <a:spAutoFit/>
            </a:bodyPr>
            <a:lstStyle/>
            <a:p>
              <a:pPr>
                <a:defRPr sz="4000" spc="-79">
                  <a:latin typeface="Noto Sans CJK KR Medium"/>
                  <a:ea typeface="Noto Sans CJK KR Medium"/>
                  <a:cs typeface="Noto Sans CJK KR Medium"/>
                  <a:sym typeface="Noto Sans CJK KR Medium"/>
                </a:defRPr>
              </a:pPr>
              <a:r>
                <a:rPr lang="ko-KR" altLang="en-US" dirty="0"/>
                <a:t>어떻게 하는데</a:t>
              </a:r>
              <a:r>
                <a:rPr lang="en-US" altLang="ko-KR" dirty="0"/>
                <a:t>?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70388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511E-6 3.56877E-6 L 0.01398 -1.018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" y="-509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814136" y="2534845"/>
            <a:ext cx="10131075" cy="103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FF0000"/>
                </a:solidFill>
                <a:latin typeface="+mn-lt"/>
              </a:rPr>
              <a:t>정보</a:t>
            </a:r>
            <a:r>
              <a:rPr lang="ko-KR" altLang="en-US" sz="6000" b="1" dirty="0">
                <a:latin typeface="+mn-lt"/>
              </a:rPr>
              <a:t>의 수집 및 가공</a:t>
            </a:r>
            <a:endParaRPr lang="en-US" altLang="ko-KR" sz="6000" b="1" dirty="0">
              <a:latin typeface="+mn-lt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304E732-C818-4C94-947D-44B39AD5710D}"/>
              </a:ext>
            </a:extLst>
          </p:cNvPr>
          <p:cNvSpPr txBox="1"/>
          <p:nvPr/>
        </p:nvSpPr>
        <p:spPr>
          <a:xfrm>
            <a:off x="343690" y="7219096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6722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814136" y="2534845"/>
            <a:ext cx="10131075" cy="103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FF0000"/>
                </a:solidFill>
                <a:latin typeface="+mn-lt"/>
              </a:rPr>
              <a:t>서버 </a:t>
            </a:r>
            <a:r>
              <a:rPr lang="en-US" altLang="ko-KR" sz="6000" b="1" dirty="0">
                <a:solidFill>
                  <a:srgbClr val="FF0000"/>
                </a:solidFill>
                <a:latin typeface="+mn-lt"/>
              </a:rPr>
              <a:t>HTML</a:t>
            </a:r>
            <a:r>
              <a:rPr lang="ko-KR" altLang="en-US" sz="6000" b="1" dirty="0">
                <a:latin typeface="+mn-lt"/>
              </a:rPr>
              <a:t>의 수집 및 가공</a:t>
            </a:r>
            <a:endParaRPr lang="en-US" altLang="ko-KR" sz="6000" b="1" dirty="0">
              <a:latin typeface="+mn-lt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304E732-C818-4C94-947D-44B39AD5710D}"/>
              </a:ext>
            </a:extLst>
          </p:cNvPr>
          <p:cNvSpPr txBox="1"/>
          <p:nvPr/>
        </p:nvSpPr>
        <p:spPr>
          <a:xfrm>
            <a:off x="343690" y="7219096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4335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814136" y="2534845"/>
            <a:ext cx="10131075" cy="103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FF0000"/>
                </a:solidFill>
                <a:latin typeface="+mn-lt"/>
              </a:rPr>
              <a:t>서버 </a:t>
            </a:r>
            <a:r>
              <a:rPr lang="en-US" altLang="ko-KR" sz="6000" b="1" dirty="0">
                <a:solidFill>
                  <a:srgbClr val="FF0000"/>
                </a:solidFill>
                <a:latin typeface="+mn-lt"/>
              </a:rPr>
              <a:t>HTML</a:t>
            </a:r>
            <a:r>
              <a:rPr lang="ko-KR" altLang="en-US" sz="6000" b="1" dirty="0">
                <a:latin typeface="+mn-lt"/>
              </a:rPr>
              <a:t>의 </a:t>
            </a:r>
            <a:r>
              <a:rPr lang="ko-KR" altLang="en-US" sz="6000" b="1" dirty="0">
                <a:solidFill>
                  <a:srgbClr val="FF0000"/>
                </a:solidFill>
                <a:latin typeface="+mn-lt"/>
              </a:rPr>
              <a:t>수집</a:t>
            </a:r>
            <a:r>
              <a:rPr lang="ko-KR" altLang="en-US" sz="6000" b="1" dirty="0">
                <a:latin typeface="+mn-lt"/>
              </a:rPr>
              <a:t> 및 가공</a:t>
            </a:r>
            <a:endParaRPr lang="en-US" altLang="ko-KR" sz="6000" b="1" dirty="0">
              <a:latin typeface="+mn-lt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304E732-C818-4C94-947D-44B39AD5710D}"/>
              </a:ext>
            </a:extLst>
          </p:cNvPr>
          <p:cNvSpPr txBox="1"/>
          <p:nvPr/>
        </p:nvSpPr>
        <p:spPr>
          <a:xfrm>
            <a:off x="343690" y="7219096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2031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err="1"/>
              <a:t>강의자</a:t>
            </a:r>
            <a:r>
              <a:rPr lang="ko-KR" altLang="en-US" dirty="0"/>
              <a:t> 소개 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620176" y="1786700"/>
            <a:ext cx="10131075" cy="3743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r>
              <a:rPr lang="ko-KR" altLang="en-US" sz="3600" dirty="0">
                <a:latin typeface="+mn-lt"/>
              </a:rPr>
              <a:t>강민철</a:t>
            </a:r>
            <a:endParaRPr lang="en-US" altLang="ko-KR" sz="3600" dirty="0">
              <a:latin typeface="+mn-lt"/>
            </a:endParaRPr>
          </a:p>
          <a:p>
            <a:endParaRPr lang="en-US" altLang="ko-KR" dirty="0">
              <a:latin typeface="+mn-lt"/>
            </a:endParaRPr>
          </a:p>
          <a:p>
            <a:r>
              <a:rPr lang="ko-KR" altLang="en-US" sz="2000" dirty="0">
                <a:latin typeface="+mn-lt"/>
              </a:rPr>
              <a:t>멋쟁이사자처럼 前중앙운영진</a:t>
            </a:r>
            <a:endParaRPr lang="en-US" altLang="ko-KR" sz="2000" dirty="0">
              <a:latin typeface="+mn-lt"/>
            </a:endParaRPr>
          </a:p>
          <a:p>
            <a:r>
              <a:rPr lang="ko-KR" altLang="en-US" sz="2000" dirty="0">
                <a:latin typeface="+mn-lt"/>
              </a:rPr>
              <a:t>세종대학교 멋쟁이사자처럼 대표</a:t>
            </a:r>
            <a:endParaRPr lang="en-US" altLang="ko-KR" sz="2000" dirty="0">
              <a:latin typeface="+mn-lt"/>
            </a:endParaRPr>
          </a:p>
          <a:p>
            <a:r>
              <a:rPr lang="ko-KR" altLang="en-US" sz="2000" dirty="0">
                <a:latin typeface="+mn-lt"/>
              </a:rPr>
              <a:t>정보통신기술진흥원 </a:t>
            </a:r>
            <a:r>
              <a:rPr lang="en-US" altLang="ko-KR" sz="2000" dirty="0">
                <a:latin typeface="+mn-lt"/>
              </a:rPr>
              <a:t>IoT </a:t>
            </a:r>
            <a:r>
              <a:rPr lang="ko-KR" altLang="en-US" sz="2000" dirty="0">
                <a:latin typeface="+mn-lt"/>
              </a:rPr>
              <a:t>소프트웨어 </a:t>
            </a:r>
            <a:endParaRPr lang="en-US" altLang="ko-KR" sz="2000" dirty="0">
              <a:latin typeface="+mn-lt"/>
            </a:endParaRPr>
          </a:p>
          <a:p>
            <a:r>
              <a:rPr lang="ko-KR" altLang="en-US" sz="2000" dirty="0">
                <a:latin typeface="+mn-lt"/>
              </a:rPr>
              <a:t>국가보안기술연구소</a:t>
            </a:r>
            <a:endParaRPr lang="en-US" altLang="ko-KR" sz="2000" dirty="0">
              <a:latin typeface="+mn-lt"/>
            </a:endParaRPr>
          </a:p>
          <a:p>
            <a:r>
              <a:rPr lang="ko-KR" altLang="en-US" sz="2000" dirty="0" err="1">
                <a:latin typeface="+mn-lt"/>
              </a:rPr>
              <a:t>안랩</a:t>
            </a:r>
            <a:endParaRPr lang="ko-KR" altLang="en-US" sz="2000" dirty="0">
              <a:latin typeface="+mn-lt"/>
            </a:endParaRPr>
          </a:p>
          <a:p>
            <a:r>
              <a:rPr lang="ko-KR" altLang="en-US">
                <a:latin typeface="+mn-lt"/>
              </a:rPr>
              <a:t>찐따같법러</a:t>
            </a:r>
            <a:endParaRPr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현재 서울시립대 컴퓨터과학부 재학중</a:t>
            </a:r>
            <a:endParaRPr lang="en-US" altLang="ko-KR" dirty="0">
              <a:latin typeface="+mn-lt"/>
            </a:endParaRPr>
          </a:p>
          <a:p>
            <a:endParaRPr lang="en-US" altLang="ko-KR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716861" y="2534845"/>
            <a:ext cx="10795186" cy="103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FF0000"/>
                </a:solidFill>
                <a:latin typeface="+mn-lt"/>
              </a:rPr>
              <a:t>서버 </a:t>
            </a:r>
            <a:r>
              <a:rPr lang="en-US" altLang="ko-KR" sz="6000" b="1" dirty="0">
                <a:solidFill>
                  <a:srgbClr val="FF0000"/>
                </a:solidFill>
                <a:latin typeface="+mn-lt"/>
              </a:rPr>
              <a:t>HTML</a:t>
            </a:r>
            <a:r>
              <a:rPr lang="ko-KR" altLang="en-US" sz="6000" b="1" dirty="0">
                <a:latin typeface="+mn-lt"/>
              </a:rPr>
              <a:t>의 </a:t>
            </a:r>
            <a:r>
              <a:rPr lang="en-US" altLang="ko-KR" sz="6000" b="1" dirty="0">
                <a:solidFill>
                  <a:srgbClr val="FF0000"/>
                </a:solidFill>
                <a:latin typeface="+mn-lt"/>
              </a:rPr>
              <a:t>response</a:t>
            </a:r>
            <a:r>
              <a:rPr lang="ko-KR" altLang="en-US" sz="6000" b="1" dirty="0">
                <a:latin typeface="+mn-lt"/>
              </a:rPr>
              <a:t>를 가공</a:t>
            </a:r>
            <a:endParaRPr lang="en-US" altLang="ko-KR" sz="6000" b="1" dirty="0">
              <a:latin typeface="+mn-lt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304E732-C818-4C94-947D-44B39AD5710D}"/>
              </a:ext>
            </a:extLst>
          </p:cNvPr>
          <p:cNvSpPr txBox="1"/>
          <p:nvPr/>
        </p:nvSpPr>
        <p:spPr>
          <a:xfrm>
            <a:off x="343690" y="7219096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3592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304E732-C818-4C94-947D-44B39AD5710D}"/>
              </a:ext>
            </a:extLst>
          </p:cNvPr>
          <p:cNvSpPr txBox="1"/>
          <p:nvPr/>
        </p:nvSpPr>
        <p:spPr>
          <a:xfrm>
            <a:off x="343690" y="7219096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865879C-53F3-4078-ADB7-DA3E134C8D8A}"/>
              </a:ext>
            </a:extLst>
          </p:cNvPr>
          <p:cNvSpPr txBox="1"/>
          <p:nvPr/>
        </p:nvSpPr>
        <p:spPr>
          <a:xfrm>
            <a:off x="716861" y="2534845"/>
            <a:ext cx="10795186" cy="103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FF0000"/>
                </a:solidFill>
                <a:latin typeface="+mn-lt"/>
              </a:rPr>
              <a:t>서버 </a:t>
            </a:r>
            <a:r>
              <a:rPr lang="en-US" altLang="ko-KR" sz="6000" b="1" dirty="0">
                <a:solidFill>
                  <a:srgbClr val="FF0000"/>
                </a:solidFill>
                <a:latin typeface="+mn-lt"/>
              </a:rPr>
              <a:t>HTML</a:t>
            </a:r>
            <a:r>
              <a:rPr lang="ko-KR" altLang="en-US" sz="6000" b="1" dirty="0">
                <a:latin typeface="+mn-lt"/>
              </a:rPr>
              <a:t>의 </a:t>
            </a:r>
            <a:r>
              <a:rPr lang="en-US" altLang="ko-KR" sz="6000" b="1" dirty="0">
                <a:solidFill>
                  <a:srgbClr val="FF0000"/>
                </a:solidFill>
                <a:latin typeface="+mn-lt"/>
              </a:rPr>
              <a:t>response</a:t>
            </a:r>
            <a:r>
              <a:rPr lang="ko-KR" altLang="en-US" sz="6000" b="1" dirty="0">
                <a:latin typeface="+mn-lt"/>
              </a:rPr>
              <a:t>를 </a:t>
            </a:r>
            <a:r>
              <a:rPr lang="ko-KR" altLang="en-US" sz="6000" b="1" dirty="0">
                <a:solidFill>
                  <a:srgbClr val="FF0000"/>
                </a:solidFill>
                <a:latin typeface="+mn-lt"/>
              </a:rPr>
              <a:t>가공</a:t>
            </a:r>
            <a:endParaRPr lang="en-US" altLang="ko-KR" sz="60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8780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304E732-C818-4C94-947D-44B39AD5710D}"/>
              </a:ext>
            </a:extLst>
          </p:cNvPr>
          <p:cNvSpPr txBox="1"/>
          <p:nvPr/>
        </p:nvSpPr>
        <p:spPr>
          <a:xfrm>
            <a:off x="343690" y="7219096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5F434CB-6FB1-4D35-996F-3FDF4848FE39}"/>
              </a:ext>
            </a:extLst>
          </p:cNvPr>
          <p:cNvSpPr txBox="1"/>
          <p:nvPr/>
        </p:nvSpPr>
        <p:spPr>
          <a:xfrm>
            <a:off x="880716" y="6289590"/>
            <a:ext cx="8484956" cy="419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sz="2000" dirty="0"/>
              <a:t>* </a:t>
            </a:r>
            <a:r>
              <a:rPr lang="ko-KR" altLang="en-US" sz="2000" dirty="0"/>
              <a:t>이게 </a:t>
            </a:r>
            <a:r>
              <a:rPr lang="ko-KR" altLang="en-US" sz="2000" dirty="0" err="1"/>
              <a:t>크롤링의</a:t>
            </a:r>
            <a:r>
              <a:rPr lang="ko-KR" altLang="en-US" sz="2000" dirty="0"/>
              <a:t> 모든 것은 아닙니다</a:t>
            </a:r>
            <a:r>
              <a:rPr lang="en-US" altLang="ko-KR" sz="2000" dirty="0"/>
              <a:t>!</a:t>
            </a:r>
            <a:endParaRPr sz="2000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3C24A040-C14A-43FC-B6BE-54B0EE56C6B5}"/>
              </a:ext>
            </a:extLst>
          </p:cNvPr>
          <p:cNvSpPr txBox="1"/>
          <p:nvPr/>
        </p:nvSpPr>
        <p:spPr>
          <a:xfrm>
            <a:off x="716861" y="2534845"/>
            <a:ext cx="10795186" cy="103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FF0000"/>
                </a:solidFill>
                <a:latin typeface="+mn-lt"/>
              </a:rPr>
              <a:t>서버 </a:t>
            </a:r>
            <a:r>
              <a:rPr lang="en-US" altLang="ko-KR" sz="6000" b="1" dirty="0">
                <a:solidFill>
                  <a:srgbClr val="FF0000"/>
                </a:solidFill>
                <a:latin typeface="+mn-lt"/>
              </a:rPr>
              <a:t>HTML</a:t>
            </a:r>
            <a:r>
              <a:rPr lang="ko-KR" altLang="en-US" sz="6000" b="1" dirty="0">
                <a:latin typeface="+mn-lt"/>
              </a:rPr>
              <a:t>의 </a:t>
            </a:r>
            <a:r>
              <a:rPr lang="en-US" altLang="ko-KR" sz="6000" b="1" dirty="0">
                <a:solidFill>
                  <a:srgbClr val="FF0000"/>
                </a:solidFill>
                <a:latin typeface="+mn-lt"/>
              </a:rPr>
              <a:t>response</a:t>
            </a:r>
            <a:r>
              <a:rPr lang="ko-KR" altLang="en-US" sz="6000" b="1" dirty="0">
                <a:latin typeface="+mn-lt"/>
              </a:rPr>
              <a:t>를 </a:t>
            </a:r>
            <a:r>
              <a:rPr lang="ko-KR" altLang="en-US" sz="6000" b="1" dirty="0">
                <a:solidFill>
                  <a:srgbClr val="FF0000"/>
                </a:solidFill>
                <a:latin typeface="+mn-lt"/>
              </a:rPr>
              <a:t>파싱</a:t>
            </a:r>
            <a:endParaRPr lang="en-US" altLang="ko-KR" sz="60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203155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수집 및 가공의 절차</a:t>
            </a:r>
            <a:endParaRPr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85F53-7DD5-4760-933B-0F22FBE8A133}"/>
              </a:ext>
            </a:extLst>
          </p:cNvPr>
          <p:cNvSpPr txBox="1"/>
          <p:nvPr/>
        </p:nvSpPr>
        <p:spPr>
          <a:xfrm>
            <a:off x="515881" y="1414068"/>
            <a:ext cx="9807832" cy="400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원하는 사이트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주소로부터 응답 받기</a:t>
            </a:r>
            <a:endParaRPr lang="en-US" altLang="ko-KR" sz="3000" b="1" dirty="0">
              <a:solidFill>
                <a:schemeClr val="tx1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뽑아내고자 하는 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HTML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코드 겨냥</a:t>
            </a:r>
            <a:endParaRPr lang="en-US" altLang="ko-KR" sz="3000" b="1" dirty="0">
              <a:solidFill>
                <a:schemeClr val="tx1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정보 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걸러내기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파싱하기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3F86C1-7649-4EFF-AF64-75048C5C537C}"/>
              </a:ext>
            </a:extLst>
          </p:cNvPr>
          <p:cNvGrpSpPr/>
          <p:nvPr/>
        </p:nvGrpSpPr>
        <p:grpSpPr>
          <a:xfrm>
            <a:off x="5566354" y="1841375"/>
            <a:ext cx="2641940" cy="3777565"/>
            <a:chOff x="5566354" y="1841375"/>
            <a:chExt cx="2641940" cy="37775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0934E0-4474-4021-956A-F88B9A684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777" y="1841375"/>
              <a:ext cx="772517" cy="77251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8FA8C7C-84D0-4FA1-A92F-2FA93E202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974" y="3334503"/>
              <a:ext cx="772517" cy="77251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DD904C3-081A-43AC-911B-780B5A384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354" y="4597750"/>
              <a:ext cx="1021190" cy="1021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08059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수집 및 가공의 절차</a:t>
            </a:r>
            <a:endParaRPr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85F53-7DD5-4760-933B-0F22FBE8A133}"/>
              </a:ext>
            </a:extLst>
          </p:cNvPr>
          <p:cNvSpPr txBox="1"/>
          <p:nvPr/>
        </p:nvSpPr>
        <p:spPr>
          <a:xfrm>
            <a:off x="515881" y="1414068"/>
            <a:ext cx="9807832" cy="400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원하는 사이트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주소로부터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응답 받기</a:t>
            </a:r>
            <a:endParaRPr lang="en-US" altLang="ko-KR" sz="3000" b="1" dirty="0">
              <a:solidFill>
                <a:srgbClr val="FF0000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뽑아내고자 하는 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HTML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코드 겨냥</a:t>
            </a:r>
            <a:endParaRPr lang="en-US" altLang="ko-KR" sz="3000" b="1" dirty="0">
              <a:solidFill>
                <a:schemeClr val="tx1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정보 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걸러내기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파싱하기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2A2484-59E6-4562-8DFA-CEAFD424593F}"/>
              </a:ext>
            </a:extLst>
          </p:cNvPr>
          <p:cNvGrpSpPr/>
          <p:nvPr/>
        </p:nvGrpSpPr>
        <p:grpSpPr>
          <a:xfrm>
            <a:off x="5566354" y="1841375"/>
            <a:ext cx="2641940" cy="3777565"/>
            <a:chOff x="5566354" y="1841375"/>
            <a:chExt cx="2641940" cy="37775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FEF594-8F21-4FB5-A446-60CCC54D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777" y="1841375"/>
              <a:ext cx="772517" cy="7725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EB72B08-7D90-4580-904D-343CCE8C3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974" y="3334503"/>
              <a:ext cx="772517" cy="77251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1BA1B7-3680-44E5-9550-491B2CC9B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354" y="4597750"/>
              <a:ext cx="1021190" cy="1021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3263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수집 및 가공의 절차</a:t>
            </a:r>
            <a:endParaRPr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85F53-7DD5-4760-933B-0F22FBE8A133}"/>
              </a:ext>
            </a:extLst>
          </p:cNvPr>
          <p:cNvSpPr txBox="1"/>
          <p:nvPr/>
        </p:nvSpPr>
        <p:spPr>
          <a:xfrm>
            <a:off x="515880" y="1414068"/>
            <a:ext cx="10671789" cy="400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원하는 사이트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주소로부터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응답 받기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	requests</a:t>
            </a: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뽑아내고자 하는 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HTML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코드 겨냥</a:t>
            </a:r>
            <a:endParaRPr lang="en-US" altLang="ko-KR" sz="3000" b="1" dirty="0">
              <a:solidFill>
                <a:schemeClr val="tx1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정보 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걸러내기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파싱하기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7B77F4-8FB3-40CC-BA6C-71F195D91801}"/>
              </a:ext>
            </a:extLst>
          </p:cNvPr>
          <p:cNvGrpSpPr/>
          <p:nvPr/>
        </p:nvGrpSpPr>
        <p:grpSpPr>
          <a:xfrm>
            <a:off x="5566354" y="1841375"/>
            <a:ext cx="2641940" cy="3777565"/>
            <a:chOff x="5566354" y="1841375"/>
            <a:chExt cx="2641940" cy="37775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277E815-C94C-48C7-8626-01D9C29F2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777" y="1841375"/>
              <a:ext cx="772517" cy="7725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6E36515-FDAD-4073-8900-92D9C1C8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974" y="3334503"/>
              <a:ext cx="772517" cy="77251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120DF9A-D02F-45DC-9A58-CDEB980F7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354" y="4597750"/>
              <a:ext cx="1021190" cy="1021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89174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수집 및 가공의 절차</a:t>
            </a:r>
            <a:endParaRPr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85F53-7DD5-4760-933B-0F22FBE8A133}"/>
              </a:ext>
            </a:extLst>
          </p:cNvPr>
          <p:cNvSpPr txBox="1"/>
          <p:nvPr/>
        </p:nvSpPr>
        <p:spPr>
          <a:xfrm>
            <a:off x="515880" y="1414068"/>
            <a:ext cx="10671789" cy="400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원하는 사이트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주소로부터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응답 받기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	requests</a:t>
            </a: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뽑아내고자 하는 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HTML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코드 겨냥</a:t>
            </a:r>
            <a:endParaRPr lang="en-US" altLang="ko-KR" sz="3000" b="1" dirty="0">
              <a:solidFill>
                <a:srgbClr val="FF0000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정보 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걸러내기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파싱하기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8D944D4-6336-4B61-BA43-46EB6DB5F7A8}"/>
              </a:ext>
            </a:extLst>
          </p:cNvPr>
          <p:cNvGrpSpPr/>
          <p:nvPr/>
        </p:nvGrpSpPr>
        <p:grpSpPr>
          <a:xfrm>
            <a:off x="5566354" y="1841375"/>
            <a:ext cx="2641940" cy="3777565"/>
            <a:chOff x="5566354" y="1841375"/>
            <a:chExt cx="2641940" cy="37775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291A0D-D5FF-4E00-956C-236B48B4A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777" y="1841375"/>
              <a:ext cx="772517" cy="7725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ADDAEA-6778-41FD-8064-240DF560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974" y="3334503"/>
              <a:ext cx="772517" cy="77251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019D3B4-031B-4C8A-882E-70C60A33B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354" y="4597750"/>
              <a:ext cx="1021190" cy="1021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396743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수집 및 가공의 절차</a:t>
            </a:r>
            <a:endParaRPr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85F53-7DD5-4760-933B-0F22FBE8A133}"/>
              </a:ext>
            </a:extLst>
          </p:cNvPr>
          <p:cNvSpPr txBox="1"/>
          <p:nvPr/>
        </p:nvSpPr>
        <p:spPr>
          <a:xfrm>
            <a:off x="515880" y="1414068"/>
            <a:ext cx="11439519" cy="400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원하는 사이트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주소로부터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응답 받기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	requests</a:t>
            </a: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뽑아내고자 하는 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HTML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코드 겨냥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		</a:t>
            </a:r>
            <a:r>
              <a:rPr lang="ko-KR" altLang="en-US" sz="2400" b="1" dirty="0">
                <a:solidFill>
                  <a:srgbClr val="FF0000"/>
                </a:solidFill>
                <a:latin typeface="+mn-lt"/>
              </a:rPr>
              <a:t>소스보기</a:t>
            </a:r>
            <a:r>
              <a:rPr lang="en-US" altLang="ko-KR" sz="2400" b="1" dirty="0">
                <a:solidFill>
                  <a:srgbClr val="FF0000"/>
                </a:solidFill>
                <a:latin typeface="+mn-lt"/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  <a:latin typeface="+mn-lt"/>
              </a:rPr>
              <a:t> 개발자도구</a:t>
            </a:r>
            <a:endParaRPr lang="en-US" altLang="ko-KR" sz="3000" b="1" dirty="0">
              <a:solidFill>
                <a:srgbClr val="FF0000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정보 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걸러내기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파싱하기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7F21A6-294A-450F-B482-9BB9FE2951D5}"/>
              </a:ext>
            </a:extLst>
          </p:cNvPr>
          <p:cNvGrpSpPr/>
          <p:nvPr/>
        </p:nvGrpSpPr>
        <p:grpSpPr>
          <a:xfrm>
            <a:off x="5566354" y="1841375"/>
            <a:ext cx="2641940" cy="3777565"/>
            <a:chOff x="5566354" y="1841375"/>
            <a:chExt cx="2641940" cy="37775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E9F8071-E63B-40AC-BF37-D5174ACF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777" y="1841375"/>
              <a:ext cx="772517" cy="7725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E8D494-11C8-4530-B35C-B3BF1059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974" y="3334503"/>
              <a:ext cx="772517" cy="77251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E4412C1-F557-4A3F-862B-CED60EA6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354" y="4597750"/>
              <a:ext cx="1021190" cy="1021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02284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수집 및 가공의 절차</a:t>
            </a:r>
            <a:endParaRPr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85F53-7DD5-4760-933B-0F22FBE8A133}"/>
              </a:ext>
            </a:extLst>
          </p:cNvPr>
          <p:cNvSpPr txBox="1"/>
          <p:nvPr/>
        </p:nvSpPr>
        <p:spPr>
          <a:xfrm>
            <a:off x="515880" y="1414068"/>
            <a:ext cx="11439519" cy="400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원하는 사이트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주소로부터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응답 받기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	requests</a:t>
            </a: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뽑아내고자 하는 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HTML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코드 겨냥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		</a:t>
            </a:r>
            <a:r>
              <a:rPr lang="ko-KR" altLang="en-US" sz="2400" b="1" dirty="0">
                <a:solidFill>
                  <a:srgbClr val="FF0000"/>
                </a:solidFill>
                <a:latin typeface="+mn-lt"/>
              </a:rPr>
              <a:t>소스보기</a:t>
            </a:r>
            <a:r>
              <a:rPr lang="en-US" altLang="ko-KR" sz="2400" b="1" dirty="0">
                <a:solidFill>
                  <a:srgbClr val="FF0000"/>
                </a:solidFill>
                <a:latin typeface="+mn-lt"/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  <a:latin typeface="+mn-lt"/>
              </a:rPr>
              <a:t> 개발자도구</a:t>
            </a:r>
            <a:endParaRPr lang="en-US" altLang="ko-KR" sz="3000" b="1" dirty="0">
              <a:solidFill>
                <a:srgbClr val="FF0000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정보 </a:t>
            </a:r>
            <a:r>
              <a:rPr lang="ko-KR" altLang="en-US" sz="3000" b="1" dirty="0" err="1">
                <a:solidFill>
                  <a:srgbClr val="FF0000"/>
                </a:solidFill>
                <a:latin typeface="+mn-lt"/>
              </a:rPr>
              <a:t>걸러내기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(</a:t>
            </a:r>
            <a:r>
              <a:rPr lang="ko-KR" altLang="en-US" sz="3000" b="1" dirty="0" err="1">
                <a:solidFill>
                  <a:srgbClr val="FF0000"/>
                </a:solidFill>
                <a:latin typeface="+mn-lt"/>
              </a:rPr>
              <a:t>파싱하기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0777EB-E309-44D9-907A-AD27CDC02D5C}"/>
              </a:ext>
            </a:extLst>
          </p:cNvPr>
          <p:cNvGrpSpPr/>
          <p:nvPr/>
        </p:nvGrpSpPr>
        <p:grpSpPr>
          <a:xfrm>
            <a:off x="5566354" y="1841375"/>
            <a:ext cx="2641940" cy="3777565"/>
            <a:chOff x="5566354" y="1841375"/>
            <a:chExt cx="2641940" cy="37775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3C3A5B-07FA-4C4A-8D66-2496CF919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777" y="1841375"/>
              <a:ext cx="772517" cy="7725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865996-C709-4E79-AD42-A83D95BF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974" y="3334503"/>
              <a:ext cx="772517" cy="77251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15C048C-EB17-4109-B1B5-E08CBD5E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354" y="4597750"/>
              <a:ext cx="1021190" cy="1021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37427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수집 및 가공의 절차</a:t>
            </a:r>
            <a:endParaRPr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85F53-7DD5-4760-933B-0F22FBE8A133}"/>
              </a:ext>
            </a:extLst>
          </p:cNvPr>
          <p:cNvSpPr txBox="1"/>
          <p:nvPr/>
        </p:nvSpPr>
        <p:spPr>
          <a:xfrm>
            <a:off x="515880" y="1414068"/>
            <a:ext cx="11439519" cy="400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원하는 사이트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주소로부터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응답 받기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	requests</a:t>
            </a: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뽑아내고자 하는 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HTML </a:t>
            </a:r>
            <a:r>
              <a:rPr lang="ko-KR" altLang="en-US" sz="3000" b="1" dirty="0">
                <a:solidFill>
                  <a:srgbClr val="FF0000"/>
                </a:solidFill>
                <a:latin typeface="+mn-lt"/>
              </a:rPr>
              <a:t>코드 겨냥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		</a:t>
            </a:r>
            <a:r>
              <a:rPr lang="ko-KR" altLang="en-US" sz="2400" b="1" dirty="0">
                <a:solidFill>
                  <a:srgbClr val="FF0000"/>
                </a:solidFill>
                <a:latin typeface="+mn-lt"/>
              </a:rPr>
              <a:t>소스보기</a:t>
            </a:r>
            <a:r>
              <a:rPr lang="en-US" altLang="ko-KR" sz="2400" b="1" dirty="0">
                <a:solidFill>
                  <a:srgbClr val="FF0000"/>
                </a:solidFill>
                <a:latin typeface="+mn-lt"/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  <a:latin typeface="+mn-lt"/>
              </a:rPr>
              <a:t> 개발자도구</a:t>
            </a:r>
            <a:endParaRPr lang="en-US" altLang="ko-KR" sz="3000" b="1" dirty="0">
              <a:solidFill>
                <a:srgbClr val="FF0000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정보 </a:t>
            </a:r>
            <a:r>
              <a:rPr lang="ko-KR" altLang="en-US" sz="3000" b="1" dirty="0" err="1">
                <a:solidFill>
                  <a:srgbClr val="FF0000"/>
                </a:solidFill>
                <a:latin typeface="+mn-lt"/>
              </a:rPr>
              <a:t>걸러내기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(</a:t>
            </a:r>
            <a:r>
              <a:rPr lang="ko-KR" altLang="en-US" sz="3000" b="1" dirty="0" err="1">
                <a:solidFill>
                  <a:srgbClr val="FF0000"/>
                </a:solidFill>
                <a:latin typeface="+mn-lt"/>
              </a:rPr>
              <a:t>파싱하기</a:t>
            </a:r>
            <a:r>
              <a:rPr lang="en-US" altLang="ko-KR" sz="3000" b="1" dirty="0">
                <a:solidFill>
                  <a:srgbClr val="FF0000"/>
                </a:solidFill>
                <a:latin typeface="+mn-lt"/>
              </a:rPr>
              <a:t>)			BeautifulSoup4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6FB438-5654-47E9-B69B-A38FE01374AE}"/>
              </a:ext>
            </a:extLst>
          </p:cNvPr>
          <p:cNvGrpSpPr/>
          <p:nvPr/>
        </p:nvGrpSpPr>
        <p:grpSpPr>
          <a:xfrm>
            <a:off x="5566354" y="1841375"/>
            <a:ext cx="2641940" cy="3777565"/>
            <a:chOff x="5566354" y="1841375"/>
            <a:chExt cx="2641940" cy="37775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B03DC1E-F839-4AE0-B663-5818BA3B3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777" y="1841375"/>
              <a:ext cx="772517" cy="7725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0A81B0-0068-4261-8007-9219D9D4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974" y="3334503"/>
              <a:ext cx="772517" cy="77251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392028E-DCFE-43C3-96D2-50091327D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354" y="4597750"/>
              <a:ext cx="1021190" cy="1021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7868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발표 구성 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620176" y="1786700"/>
            <a:ext cx="10131075" cy="49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endParaRPr lang="en-US" altLang="ko-KR" dirty="0">
              <a:latin typeface="+mn-lt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9AC4D-E9AF-4671-BB6D-381EB94D3267}"/>
              </a:ext>
            </a:extLst>
          </p:cNvPr>
          <p:cNvSpPr txBox="1"/>
          <p:nvPr/>
        </p:nvSpPr>
        <p:spPr>
          <a:xfrm>
            <a:off x="1154431" y="1735329"/>
            <a:ext cx="10131075" cy="3906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b="1" dirty="0" err="1">
                <a:latin typeface="+mn-lt"/>
              </a:rPr>
              <a:t>크롤링은</a:t>
            </a:r>
            <a:r>
              <a:rPr lang="ko-KR" altLang="en-US" sz="2800" b="1" dirty="0">
                <a:latin typeface="+mn-lt"/>
              </a:rPr>
              <a:t> 무엇인가</a:t>
            </a:r>
            <a:endParaRPr lang="en-US" altLang="ko-KR" sz="2800" b="1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latin typeface="+mn-lt"/>
              </a:rPr>
              <a:t>크롤링은</a:t>
            </a:r>
            <a:r>
              <a:rPr lang="ko-KR" altLang="en-US" sz="2800" b="1" dirty="0">
                <a:latin typeface="+mn-lt"/>
              </a:rPr>
              <a:t> 왜 필요한가</a:t>
            </a:r>
            <a:endParaRPr lang="en-US" altLang="ko-KR" sz="2800" b="1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latin typeface="+mn-lt"/>
              </a:rPr>
              <a:t>크롤링의</a:t>
            </a:r>
            <a:r>
              <a:rPr lang="ko-KR" altLang="en-US" sz="2800" b="1" dirty="0">
                <a:latin typeface="+mn-lt"/>
              </a:rPr>
              <a:t> 절차 </a:t>
            </a:r>
            <a:r>
              <a:rPr lang="en-US" altLang="ko-KR" sz="2800" b="1" dirty="0">
                <a:latin typeface="+mn-lt"/>
              </a:rPr>
              <a:t>: requests, </a:t>
            </a:r>
            <a:r>
              <a:rPr lang="en-US" altLang="ko-KR" sz="2800" b="1" dirty="0" err="1">
                <a:latin typeface="+mn-lt"/>
              </a:rPr>
              <a:t>beautiufulsoup</a:t>
            </a:r>
            <a:endParaRPr lang="en-US" altLang="ko-KR" sz="2800" b="1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latin typeface="+mn-lt"/>
              </a:rPr>
              <a:t>크롤링</a:t>
            </a:r>
            <a:r>
              <a:rPr lang="ko-KR" altLang="en-US" sz="2800" b="1" dirty="0">
                <a:latin typeface="+mn-lt"/>
              </a:rPr>
              <a:t> 시연</a:t>
            </a:r>
            <a:endParaRPr lang="en-US" altLang="ko-KR" sz="2800" b="1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n-lt"/>
              </a:rPr>
              <a:t>유의사항</a:t>
            </a:r>
            <a:endParaRPr lang="en-US" altLang="ko-KR" sz="2800" b="1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n-lt"/>
              </a:rPr>
              <a:t>주의사항</a:t>
            </a:r>
            <a:endParaRPr lang="en-US" altLang="ko-KR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003448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814136" y="1103211"/>
            <a:ext cx="10131075" cy="3511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1143000" indent="-1143000">
              <a:lnSpc>
                <a:spcPct val="200000"/>
              </a:lnSpc>
              <a:buAutoNum type="arabicPeriod"/>
            </a:pPr>
            <a:r>
              <a:rPr lang="en-US" altLang="ko-KR" sz="6000" b="1" dirty="0">
                <a:solidFill>
                  <a:schemeClr val="tx1"/>
                </a:solidFill>
                <a:latin typeface="+mn-lt"/>
              </a:rPr>
              <a:t>requests : </a:t>
            </a:r>
            <a:r>
              <a:rPr lang="en-US" altLang="ko-KR" sz="4000" b="1" dirty="0">
                <a:solidFill>
                  <a:schemeClr val="tx1"/>
                </a:solidFill>
                <a:latin typeface="+mn-lt"/>
              </a:rPr>
              <a:t>http(s) client</a:t>
            </a:r>
            <a:endParaRPr lang="en-US" altLang="ko-KR" sz="6000" b="1" dirty="0">
              <a:solidFill>
                <a:schemeClr val="tx1"/>
              </a:solidFill>
              <a:latin typeface="+mn-lt"/>
            </a:endParaRPr>
          </a:p>
          <a:p>
            <a:pPr marL="1143000" indent="-1143000">
              <a:lnSpc>
                <a:spcPct val="200000"/>
              </a:lnSpc>
              <a:buAutoNum type="arabicPeriod"/>
            </a:pPr>
            <a:r>
              <a:rPr lang="en-US" altLang="ko-KR" sz="6000" b="1" dirty="0">
                <a:solidFill>
                  <a:schemeClr val="tx1"/>
                </a:solidFill>
                <a:latin typeface="+mn-lt"/>
              </a:rPr>
              <a:t>beautifulsoup4 : </a:t>
            </a:r>
            <a:r>
              <a:rPr lang="en-US" altLang="ko-KR" sz="4000" b="1" dirty="0">
                <a:solidFill>
                  <a:schemeClr val="tx1"/>
                </a:solidFill>
                <a:latin typeface="+mn-lt"/>
              </a:rPr>
              <a:t>html parser</a:t>
            </a:r>
            <a:endParaRPr lang="en-US" altLang="ko-KR" sz="6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/>
              <a:t>requests &amp; </a:t>
            </a:r>
            <a:r>
              <a:rPr lang="en-US" dirty="0" err="1"/>
              <a:t>beautifulsoup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901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4400" b="1" dirty="0">
                <a:solidFill>
                  <a:schemeClr val="tx1"/>
                </a:solidFill>
                <a:latin typeface="+mn-lt"/>
              </a:rPr>
              <a:t>pip install request</a:t>
            </a:r>
            <a:r>
              <a:rPr lang="en-US" altLang="ko-KR" sz="4400" b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US" altLang="ko-KR" sz="4400" b="1" dirty="0">
                <a:solidFill>
                  <a:schemeClr val="tx1"/>
                </a:solidFill>
                <a:latin typeface="+mn-lt"/>
              </a:rPr>
              <a:t> beautifulsoup</a:t>
            </a:r>
            <a:r>
              <a:rPr lang="en-US" altLang="ko-KR" sz="4400" b="1" dirty="0">
                <a:solidFill>
                  <a:srgbClr val="FF0000"/>
                </a:solidFill>
                <a:latin typeface="+mn-lt"/>
              </a:rPr>
              <a:t>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requests &amp; </a:t>
            </a:r>
            <a:r>
              <a:rPr lang="en-US" altLang="ko-KR" dirty="0" err="1"/>
              <a:t>beautifulsoup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751691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어떻게 하는데</a:t>
            </a:r>
            <a:r>
              <a:rPr lang="en-US" altLang="ko-KR" dirty="0"/>
              <a:t>?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0B5BB9-2EE2-4D45-86D6-F522BF547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477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requests &amp; </a:t>
            </a:r>
            <a:r>
              <a:rPr lang="en-US" altLang="ko-KR" dirty="0" err="1"/>
              <a:t>beautifulsoup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85F53-7DD5-4760-933B-0F22FBE8A133}"/>
              </a:ext>
            </a:extLst>
          </p:cNvPr>
          <p:cNvSpPr txBox="1"/>
          <p:nvPr/>
        </p:nvSpPr>
        <p:spPr>
          <a:xfrm>
            <a:off x="515880" y="1414068"/>
            <a:ext cx="11439519" cy="400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원하는 사이트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주소로부터 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응답받기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	requests</a:t>
            </a: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뽑아내고자 하는 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HTML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코드 겨냥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		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</a:rPr>
              <a:t>소스보기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</a:rPr>
              <a:t> 개발자도구</a:t>
            </a:r>
            <a:endParaRPr lang="en-US" altLang="ko-KR" sz="3000" b="1" dirty="0">
              <a:solidFill>
                <a:schemeClr val="tx1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정보 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걸러내기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파싱하기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)			BeautifulSoup4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04F4A6-434E-492A-A0E0-9761AD345FE5}"/>
              </a:ext>
            </a:extLst>
          </p:cNvPr>
          <p:cNvGrpSpPr/>
          <p:nvPr/>
        </p:nvGrpSpPr>
        <p:grpSpPr>
          <a:xfrm>
            <a:off x="5566354" y="1841375"/>
            <a:ext cx="2641940" cy="3777565"/>
            <a:chOff x="5566354" y="1841375"/>
            <a:chExt cx="2641940" cy="37775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2E69130-871B-4941-909E-917E1B6B0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777" y="1841375"/>
              <a:ext cx="772517" cy="7725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0CF33E1-8ED4-4861-BA8B-39E81AD6A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974" y="3334503"/>
              <a:ext cx="772517" cy="77251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EC80A5-D8B2-4567-A297-EF5C69C37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354" y="4597750"/>
              <a:ext cx="1021190" cy="1021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3394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587DCF9-3DBA-4139-BF11-0D3E55EF3696}"/>
              </a:ext>
            </a:extLst>
          </p:cNvPr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requests &amp; </a:t>
            </a:r>
            <a:r>
              <a:rPr lang="en-US" altLang="ko-KR" dirty="0" err="1"/>
              <a:t>beautifulsoup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85F53-7DD5-4760-933B-0F22FBE8A133}"/>
              </a:ext>
            </a:extLst>
          </p:cNvPr>
          <p:cNvSpPr txBox="1"/>
          <p:nvPr/>
        </p:nvSpPr>
        <p:spPr>
          <a:xfrm>
            <a:off x="515880" y="1414068"/>
            <a:ext cx="11439519" cy="400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원하는 사이트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주소로부터 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응답받기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	requests</a:t>
            </a: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뽑아내고자 하는 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HTML </a:t>
            </a: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코드 겨냥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		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</a:rPr>
              <a:t>소스보기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  <a:latin typeface="+mn-lt"/>
              </a:rPr>
              <a:t> 개발자도구</a:t>
            </a:r>
            <a:endParaRPr lang="en-US" altLang="ko-KR" sz="3000" b="1" dirty="0">
              <a:solidFill>
                <a:schemeClr val="tx1"/>
              </a:solidFill>
              <a:latin typeface="+mn-lt"/>
            </a:endParaRPr>
          </a:p>
          <a:p>
            <a:pPr marL="742950" indent="-742950">
              <a:lnSpc>
                <a:spcPct val="300000"/>
              </a:lnSpc>
              <a:buAutoNum type="arabicPeriod"/>
            </a:pPr>
            <a:r>
              <a:rPr lang="ko-KR" altLang="en-US" sz="3000" b="1" dirty="0">
                <a:solidFill>
                  <a:schemeClr val="tx1"/>
                </a:solidFill>
                <a:latin typeface="+mn-lt"/>
              </a:rPr>
              <a:t>정보 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걸러내기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000" b="1" dirty="0" err="1">
                <a:solidFill>
                  <a:schemeClr val="tx1"/>
                </a:solidFill>
                <a:latin typeface="+mn-lt"/>
              </a:rPr>
              <a:t>파싱하기</a:t>
            </a: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)			BeautifulSoup4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77" y="1841375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74" y="3334503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54" y="4597750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1569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5559E-6 4.16357E-6 L -0.45847 -0.2353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3" y="-1178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25496E-7 2.67658E-6 L -0.37369 -0.4574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1" y="-2288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23792E-6 L -0.18783 -0.6605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1" y="-330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8DA723CB-AA67-407B-B81D-C7608CE0AD0A}"/>
              </a:ext>
            </a:extLst>
          </p:cNvPr>
          <p:cNvSpPr txBox="1"/>
          <p:nvPr/>
        </p:nvSpPr>
        <p:spPr>
          <a:xfrm>
            <a:off x="1064223" y="2641815"/>
            <a:ext cx="10131075" cy="12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4400" dirty="0">
                <a:hlinkClick r:id="rId8"/>
              </a:rPr>
              <a:t>https://www.acmicpc.net/problem/tags</a:t>
            </a: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611889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1580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https://www.acmicpc.net/problem/tags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EE7874-BD65-4903-AB8E-400874303219}"/>
              </a:ext>
            </a:extLst>
          </p:cNvPr>
          <p:cNvGrpSpPr/>
          <p:nvPr/>
        </p:nvGrpSpPr>
        <p:grpSpPr>
          <a:xfrm>
            <a:off x="364710" y="3307287"/>
            <a:ext cx="11511979" cy="2072503"/>
            <a:chOff x="364710" y="3307287"/>
            <a:chExt cx="11511979" cy="2072503"/>
          </a:xfrm>
        </p:grpSpPr>
        <p:sp>
          <p:nvSpPr>
            <p:cNvPr id="5" name="사각형: 모서리가 접힌 도형 4">
              <a:extLst>
                <a:ext uri="{FF2B5EF4-FFF2-40B4-BE49-F238E27FC236}">
                  <a16:creationId xmlns:a16="http://schemas.microsoft.com/office/drawing/2014/main" id="{FBF6E8C0-86BF-4F71-9678-BC32E7896D38}"/>
                </a:ext>
              </a:extLst>
            </p:cNvPr>
            <p:cNvSpPr/>
            <p:nvPr/>
          </p:nvSpPr>
          <p:spPr>
            <a:xfrm>
              <a:off x="364710" y="3307287"/>
              <a:ext cx="11466520" cy="2072503"/>
            </a:xfrm>
            <a:prstGeom prst="foldedCorner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10779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AC02C5-AFFA-4160-B4FB-743D03D1A129}"/>
                </a:ext>
              </a:extLst>
            </p:cNvPr>
            <p:cNvSpPr/>
            <p:nvPr/>
          </p:nvSpPr>
          <p:spPr>
            <a:xfrm>
              <a:off x="542154" y="3362419"/>
              <a:ext cx="11334535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# 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request.get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응답받고싶은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)		&gt;&gt; </a:t>
              </a:r>
              <a:r>
                <a:rPr lang="ko-KR" alt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응답 객체</a:t>
              </a:r>
              <a:endParaRPr lang="en-US" altLang="ko-KR" dirty="0">
                <a:solidFill>
                  <a:srgbClr val="00B05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# 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request.get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응답받고싶은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).ok		&gt;&gt; </a:t>
              </a:r>
              <a:r>
                <a:rPr lang="ko-KR" alt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써도 되는지 안되는지</a:t>
              </a:r>
              <a:endParaRPr lang="en-US" altLang="ko-KR" dirty="0">
                <a:solidFill>
                  <a:srgbClr val="00B05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# 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request.get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응답받고싶은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status_code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	&gt;&gt; </a:t>
              </a:r>
              <a:r>
                <a:rPr lang="ko-KR" alt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응답 상태코드</a:t>
              </a:r>
              <a:endParaRPr lang="en-US" altLang="ko-KR" dirty="0">
                <a:solidFill>
                  <a:srgbClr val="00B05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# 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request.get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응답받고싶은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).content	&gt;&gt; </a:t>
              </a:r>
              <a:r>
                <a:rPr lang="ko-KR" altLang="en-US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응답받은</a:t>
              </a:r>
              <a:r>
                <a:rPr lang="ko-KR" alt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 날것의 데이터들</a:t>
              </a:r>
              <a:endParaRPr lang="en-US" altLang="ko-KR" dirty="0">
                <a:solidFill>
                  <a:srgbClr val="00B05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# 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request.get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응답받고싶은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).text		&gt;&gt; </a:t>
              </a:r>
              <a:r>
                <a:rPr lang="ko-KR" altLang="en-US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응답받은</a:t>
              </a:r>
              <a:r>
                <a:rPr lang="ko-KR" alt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b="1" u="sng" dirty="0">
                  <a:solidFill>
                    <a:srgbClr val="00B050"/>
                  </a:solidFill>
                  <a:latin typeface="Consolas" panose="020B0609020204030204" pitchFamily="49" charset="0"/>
                </a:rPr>
                <a:t>문자형식</a:t>
              </a:r>
              <a:r>
                <a:rPr lang="ko-KR" alt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의 데이터들</a:t>
              </a:r>
              <a:endParaRPr lang="en-US" altLang="ko-KR" dirty="0">
                <a:solidFill>
                  <a:srgbClr val="00B050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2AEC82C-522E-42C3-A605-0F8F160B99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110" y="2691486"/>
            <a:ext cx="772517" cy="7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82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https://www.acmicpc.net/problem/tags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542153" y="3739352"/>
            <a:ext cx="102309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html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코드를 </a:t>
            </a:r>
            <a:r>
              <a:rPr lang="ko-KR" alt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갖고와서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soup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(response,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html.parser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원하는 부분을 겨냥한다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tags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soup.select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원하는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부분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겨냥하기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E8B217-C2CB-4422-891C-35B2B72242EE}"/>
              </a:ext>
            </a:extLst>
          </p:cNvPr>
          <p:cNvGrpSpPr/>
          <p:nvPr/>
        </p:nvGrpSpPr>
        <p:grpSpPr>
          <a:xfrm>
            <a:off x="343690" y="4463423"/>
            <a:ext cx="11511979" cy="1034179"/>
            <a:chOff x="364710" y="3307287"/>
            <a:chExt cx="11511979" cy="2072503"/>
          </a:xfrm>
        </p:grpSpPr>
        <p:sp>
          <p:nvSpPr>
            <p:cNvPr id="17" name="사각형: 모서리가 접힌 도형 16">
              <a:extLst>
                <a:ext uri="{FF2B5EF4-FFF2-40B4-BE49-F238E27FC236}">
                  <a16:creationId xmlns:a16="http://schemas.microsoft.com/office/drawing/2014/main" id="{EDA784A5-2C07-460D-8E8E-14312A6D0B9A}"/>
                </a:ext>
              </a:extLst>
            </p:cNvPr>
            <p:cNvSpPr/>
            <p:nvPr/>
          </p:nvSpPr>
          <p:spPr>
            <a:xfrm>
              <a:off x="364710" y="3307287"/>
              <a:ext cx="11466520" cy="2072503"/>
            </a:xfrm>
            <a:prstGeom prst="foldedCorner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10779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08E100-8AF9-4885-9865-E788BDF51BF8}"/>
                </a:ext>
              </a:extLst>
            </p:cNvPr>
            <p:cNvSpPr/>
            <p:nvPr/>
          </p:nvSpPr>
          <p:spPr>
            <a:xfrm>
              <a:off x="542154" y="3362419"/>
              <a:ext cx="11334535" cy="863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# 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BeautifulSoup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응답객체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, ‘</a:t>
              </a:r>
              <a:r>
                <a:rPr lang="en-US" altLang="ko-KR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html.parser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’)	&gt;&gt; html</a:t>
              </a:r>
              <a:r>
                <a:rPr lang="ko-KR" alt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코드전체</a:t>
              </a:r>
              <a:endParaRPr lang="en-US" altLang="ko-KR" dirty="0">
                <a:solidFill>
                  <a:srgbClr val="00B05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879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https://www.acmicpc.net/problem/tags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542153" y="3739352"/>
            <a:ext cx="102309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html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코드를 </a:t>
            </a:r>
            <a:r>
              <a:rPr lang="ko-KR" alt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갖고와서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soup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(response,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html.parser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’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원하는 부분을 겨냥한다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tags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soup.select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원하는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부분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겨냥하기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252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814136" y="2534845"/>
            <a:ext cx="10131075" cy="149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en-US" altLang="ko-KR" sz="9000" b="1" dirty="0">
                <a:latin typeface="+mn-lt"/>
              </a:rPr>
              <a:t>Crawling</a:t>
            </a:r>
          </a:p>
        </p:txBody>
      </p:sp>
    </p:spTree>
    <p:extLst>
      <p:ext uri="{BB962C8B-B14F-4D97-AF65-F5344CB8AC3E}">
        <p14:creationId xmlns:p14="http://schemas.microsoft.com/office/powerpoint/2010/main" val="262076080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3152307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select() ==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원하는 태그를 걸러주는 함수</a:t>
            </a:r>
            <a:endParaRPr lang="en-US" altLang="ko-K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71001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3152307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select(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우리가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원하는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태그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33CF33-E2CB-406F-9DDD-7A4792C708BE}"/>
              </a:ext>
            </a:extLst>
          </p:cNvPr>
          <p:cNvSpPr/>
          <p:nvPr/>
        </p:nvSpPr>
        <p:spPr>
          <a:xfrm>
            <a:off x="687865" y="3914306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select(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‘a’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36200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https://www.acmicpc.net/problem/tags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823E85-A572-4EDB-92BF-4B7C30727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1144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https://www.acmicpc.net/problem/tags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C9F47-FCBF-4837-8FEC-C59FD57D4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9666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723573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함수 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: HTML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의 계층적인 성질 이용</a:t>
            </a:r>
            <a:endParaRPr lang="en-US" altLang="ko-K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A968B-7593-4105-8E6F-23AFE4FB72B0}"/>
              </a:ext>
            </a:extLst>
          </p:cNvPr>
          <p:cNvSpPr/>
          <p:nvPr/>
        </p:nvSpPr>
        <p:spPr>
          <a:xfrm>
            <a:off x="1128410" y="2716313"/>
            <a:ext cx="105253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2800" dirty="0">
                <a:solidFill>
                  <a:srgbClr val="FF0000"/>
                </a:solidFill>
                <a:latin typeface="Consolas" panose="020B0609020204030204" pitchFamily="49" charset="0"/>
              </a:rPr>
              <a:t> &lt;a </a:t>
            </a:r>
            <a:r>
              <a:rPr lang="en-US" altLang="ko-KR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2800" dirty="0">
                <a:solidFill>
                  <a:srgbClr val="FF0000"/>
                </a:solidFill>
                <a:latin typeface="Consolas" panose="020B0609020204030204" pitchFamily="49" charset="0"/>
              </a:rPr>
              <a:t>="https://google.com"&gt;</a:t>
            </a:r>
            <a:r>
              <a:rPr lang="ko-KR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구글링크</a:t>
            </a:r>
            <a:r>
              <a:rPr lang="en-US" altLang="ko-KR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br>
              <a:rPr lang="en-US" altLang="ko-KR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&lt;a </a:t>
            </a:r>
            <a:r>
              <a:rPr lang="en-US" altLang="ko-KR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="https://naver.com"&gt;</a:t>
            </a:r>
            <a:r>
              <a:rPr lang="ko-KR" alt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네이버링크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&lt;/a&gt;</a:t>
            </a:r>
            <a:endParaRPr lang="en-US" altLang="ko-KR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14663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020245-6B3B-4E07-89BF-6B5E2615CBC6}"/>
              </a:ext>
            </a:extLst>
          </p:cNvPr>
          <p:cNvSpPr/>
          <p:nvPr/>
        </p:nvSpPr>
        <p:spPr>
          <a:xfrm>
            <a:off x="961474" y="1840849"/>
            <a:ext cx="102309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select(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태그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1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태그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2)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nsolas" panose="020B0609020204030204" pitchFamily="49" charset="0"/>
              </a:rPr>
              <a:t>&gt;&gt; </a:t>
            </a:r>
            <a:r>
              <a:rPr lang="ko-KR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태그</a:t>
            </a:r>
            <a:r>
              <a:rPr lang="en-US" altLang="ko-KR" sz="24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의 자손 중에서 태그</a:t>
            </a:r>
            <a:r>
              <a:rPr lang="en-US" altLang="ko-KR" sz="2400" dirty="0">
                <a:solidFill>
                  <a:schemeClr val="tx1"/>
                </a:solidFill>
                <a:latin typeface="Consolas" panose="020B0609020204030204" pitchFamily="49" charset="0"/>
              </a:rPr>
              <a:t>2 </a:t>
            </a:r>
            <a:r>
              <a:rPr lang="ko-KR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이름의</a:t>
            </a:r>
            <a:r>
              <a:rPr lang="en-US" altLang="ko-KR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태그들</a:t>
            </a:r>
            <a:endParaRPr lang="en-US" altLang="ko-KR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2256CA-D0E7-43E7-97EE-6D085CEDCB27}"/>
              </a:ext>
            </a:extLst>
          </p:cNvPr>
          <p:cNvSpPr/>
          <p:nvPr/>
        </p:nvSpPr>
        <p:spPr>
          <a:xfrm>
            <a:off x="1108955" y="2833043"/>
            <a:ext cx="105253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2800" dirty="0">
                <a:solidFill>
                  <a:srgbClr val="FF0000"/>
                </a:solidFill>
                <a:latin typeface="Consolas" panose="020B0609020204030204" pitchFamily="49" charset="0"/>
              </a:rPr>
              <a:t> &lt;a </a:t>
            </a:r>
            <a:r>
              <a:rPr lang="en-US" altLang="ko-KR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2800" dirty="0">
                <a:solidFill>
                  <a:srgbClr val="FF0000"/>
                </a:solidFill>
                <a:latin typeface="Consolas" panose="020B0609020204030204" pitchFamily="49" charset="0"/>
              </a:rPr>
              <a:t>="https://google.com"&gt;</a:t>
            </a:r>
            <a:r>
              <a:rPr lang="ko-KR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구글링크</a:t>
            </a:r>
            <a:r>
              <a:rPr lang="en-US" altLang="ko-KR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br>
              <a:rPr lang="en-US" altLang="ko-KR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&lt;a </a:t>
            </a:r>
            <a:r>
              <a:rPr lang="en-US" altLang="ko-KR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="https://naver.com"&gt;</a:t>
            </a:r>
            <a:r>
              <a:rPr lang="ko-KR" alt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네이버링크</a:t>
            </a:r>
            <a:r>
              <a:rPr lang="en-US" altLang="ko-KR" sz="2800" dirty="0">
                <a:solidFill>
                  <a:schemeClr val="tx1"/>
                </a:solidFill>
                <a:latin typeface="Consolas" panose="020B0609020204030204" pitchFamily="49" charset="0"/>
              </a:rPr>
              <a:t>&lt;/a&gt;</a:t>
            </a:r>
            <a:endParaRPr lang="en-US" altLang="ko-KR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AF28B5-DC62-4CA8-9D3E-0E8CA2A61A3B}"/>
              </a:ext>
            </a:extLst>
          </p:cNvPr>
          <p:cNvSpPr/>
          <p:nvPr/>
        </p:nvSpPr>
        <p:spPr>
          <a:xfrm>
            <a:off x="646947" y="5825947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select(‘div</a:t>
            </a:r>
            <a:r>
              <a:rPr lang="ko-KR" altLang="en-US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span</a:t>
            </a:r>
            <a:r>
              <a:rPr lang="ko-KR" altLang="en-US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a’)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3EBB6-4D82-4ADE-8E8F-E470E2495BEC}"/>
              </a:ext>
            </a:extLst>
          </p:cNvPr>
          <p:cNvSpPr/>
          <p:nvPr/>
        </p:nvSpPr>
        <p:spPr>
          <a:xfrm>
            <a:off x="760436" y="5842162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select(‘a’)</a:t>
            </a:r>
          </a:p>
        </p:txBody>
      </p:sp>
    </p:spTree>
    <p:extLst>
      <p:ext uri="{BB962C8B-B14F-4D97-AF65-F5344CB8AC3E}">
        <p14:creationId xmlns:p14="http://schemas.microsoft.com/office/powerpoint/2010/main" val="1584903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19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428618"/>
            <a:ext cx="1023094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nsolas" panose="020B0609020204030204" pitchFamily="49" charset="0"/>
              </a:rPr>
              <a:t>select(a #b)</a:t>
            </a:r>
          </a:p>
          <a:p>
            <a:pPr algn="ctr"/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&gt;&gt; a</a:t>
            </a:r>
            <a:r>
              <a:rPr lang="ko-KR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 태그 중 아이디가 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b</a:t>
            </a:r>
            <a:r>
              <a:rPr lang="ko-KR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인 모든 태그</a:t>
            </a:r>
            <a:endParaRPr lang="en-US" altLang="ko-KR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nsolas" panose="020B0609020204030204" pitchFamily="49" charset="0"/>
              </a:rPr>
              <a:t>select(.a b)</a:t>
            </a:r>
          </a:p>
          <a:p>
            <a:pPr algn="ctr"/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&gt;&gt; </a:t>
            </a:r>
            <a:r>
              <a:rPr lang="ko-KR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클래스 이름이 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ko-KR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인 태그 중 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b</a:t>
            </a:r>
            <a:r>
              <a:rPr lang="ko-KR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태그</a:t>
            </a:r>
            <a:endParaRPr lang="en-US" altLang="ko-KR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nsolas" panose="020B0609020204030204" pitchFamily="49" charset="0"/>
              </a:rPr>
              <a:t>select(a b)</a:t>
            </a:r>
          </a:p>
          <a:p>
            <a:pPr algn="ctr"/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&gt;&gt; a</a:t>
            </a:r>
            <a:r>
              <a:rPr lang="ko-KR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태그의 자손 중 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b </a:t>
            </a:r>
            <a:r>
              <a:rPr lang="ko-KR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이름의 태그</a:t>
            </a:r>
            <a:endParaRPr lang="en-US" altLang="ko-KR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nsolas" panose="020B0609020204030204" pitchFamily="49" charset="0"/>
              </a:rPr>
              <a:t>select(a</a:t>
            </a:r>
            <a:r>
              <a:rPr lang="en-US" altLang="ko-KR" sz="24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속성</a:t>
            </a:r>
            <a:r>
              <a:rPr lang="en-US" altLang="ko-KR" sz="2400" dirty="0">
                <a:solidFill>
                  <a:srgbClr val="FF0000"/>
                </a:solidFill>
                <a:latin typeface="Consolas" panose="020B0609020204030204" pitchFamily="49" charset="0"/>
              </a:rPr>
              <a:t>*=str]</a:t>
            </a:r>
            <a:r>
              <a:rPr lang="en-US" altLang="ko-KR" sz="2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&gt;&gt; a</a:t>
            </a:r>
            <a:r>
              <a:rPr lang="ko-KR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태그 중 속성에 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str</a:t>
            </a:r>
            <a:r>
              <a:rPr lang="ko-KR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문자열이 포함된 모든 태그</a:t>
            </a:r>
            <a:endParaRPr lang="en-US" altLang="ko-KR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1653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891071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3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555B8-2072-451C-A256-8AF9810C37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7EA3FF-B733-4240-99D3-8800F6C37C3A}"/>
              </a:ext>
            </a:extLst>
          </p:cNvPr>
          <p:cNvSpPr/>
          <p:nvPr/>
        </p:nvSpPr>
        <p:spPr>
          <a:xfrm>
            <a:off x="4855779" y="2764221"/>
            <a:ext cx="2291255" cy="29074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288521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891071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3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7D0FB-A319-4A2C-A6FA-F28E9DF95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6F4595-FDBA-4D36-94AE-8D05CF67002B}"/>
              </a:ext>
            </a:extLst>
          </p:cNvPr>
          <p:cNvSpPr/>
          <p:nvPr/>
        </p:nvSpPr>
        <p:spPr>
          <a:xfrm>
            <a:off x="4855779" y="3247696"/>
            <a:ext cx="2291255" cy="29074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745636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891071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3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4F222-9DAE-4DD1-AC8B-9A47D4162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1F6BF8-0A45-4519-A3AB-9A08EDB79184}"/>
              </a:ext>
            </a:extLst>
          </p:cNvPr>
          <p:cNvSpPr/>
          <p:nvPr/>
        </p:nvSpPr>
        <p:spPr>
          <a:xfrm>
            <a:off x="4855779" y="3426371"/>
            <a:ext cx="2291255" cy="29074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62815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980388" y="2534845"/>
            <a:ext cx="10131075" cy="134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en-US" altLang="ko-KR" sz="8000" b="1" dirty="0">
                <a:latin typeface="+mn-lt"/>
              </a:rPr>
              <a:t>Web Service</a:t>
            </a:r>
          </a:p>
        </p:txBody>
      </p:sp>
    </p:spTree>
    <p:extLst>
      <p:ext uri="{BB962C8B-B14F-4D97-AF65-F5344CB8AC3E}">
        <p14:creationId xmlns:p14="http://schemas.microsoft.com/office/powerpoint/2010/main" val="69197355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891071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3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DA6F3-CE63-4AD1-A495-7BB6AC389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" y="-10510"/>
            <a:ext cx="12146844" cy="6832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F116FF-4CD9-426F-8D8E-9394ACB918B6}"/>
              </a:ext>
            </a:extLst>
          </p:cNvPr>
          <p:cNvSpPr/>
          <p:nvPr/>
        </p:nvSpPr>
        <p:spPr>
          <a:xfrm>
            <a:off x="4971391" y="3741681"/>
            <a:ext cx="6096001" cy="625236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9728838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891071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3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555B8-2072-451C-A256-8AF9810C37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7EA3FF-B733-4240-99D3-8800F6C37C3A}"/>
              </a:ext>
            </a:extLst>
          </p:cNvPr>
          <p:cNvSpPr/>
          <p:nvPr/>
        </p:nvSpPr>
        <p:spPr>
          <a:xfrm>
            <a:off x="4855779" y="2764221"/>
            <a:ext cx="2291255" cy="29074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CB3F84-7B56-44F1-848D-D568CDC892D3}"/>
              </a:ext>
            </a:extLst>
          </p:cNvPr>
          <p:cNvSpPr/>
          <p:nvPr/>
        </p:nvSpPr>
        <p:spPr>
          <a:xfrm>
            <a:off x="154510" y="4448249"/>
            <a:ext cx="129939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select('.table-responsive</a:t>
            </a:r>
          </a:p>
        </p:txBody>
      </p:sp>
    </p:spTree>
    <p:extLst>
      <p:ext uri="{BB962C8B-B14F-4D97-AF65-F5344CB8AC3E}">
        <p14:creationId xmlns:p14="http://schemas.microsoft.com/office/powerpoint/2010/main" val="213747705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891071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3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7D0FB-A319-4A2C-A6FA-F28E9DF95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6F4595-FDBA-4D36-94AE-8D05CF67002B}"/>
              </a:ext>
            </a:extLst>
          </p:cNvPr>
          <p:cNvSpPr/>
          <p:nvPr/>
        </p:nvSpPr>
        <p:spPr>
          <a:xfrm>
            <a:off x="4855779" y="3247696"/>
            <a:ext cx="2291255" cy="29074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856423-5112-4346-A8D1-F579D80DF11C}"/>
              </a:ext>
            </a:extLst>
          </p:cNvPr>
          <p:cNvSpPr/>
          <p:nvPr/>
        </p:nvSpPr>
        <p:spPr>
          <a:xfrm>
            <a:off x="154510" y="4437739"/>
            <a:ext cx="129939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select('.table-responsive </a:t>
            </a:r>
            <a:r>
              <a:rPr lang="en-US" altLang="ko-KR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tbody</a:t>
            </a:r>
            <a:endParaRPr lang="en-US" altLang="ko-K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01733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891071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3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4F222-9DAE-4DD1-AC8B-9A47D4162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1F6BF8-0A45-4519-A3AB-9A08EDB79184}"/>
              </a:ext>
            </a:extLst>
          </p:cNvPr>
          <p:cNvSpPr/>
          <p:nvPr/>
        </p:nvSpPr>
        <p:spPr>
          <a:xfrm>
            <a:off x="4855779" y="3426371"/>
            <a:ext cx="2291255" cy="29074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86104E-B424-47B6-93DC-9A536469FEF5}"/>
              </a:ext>
            </a:extLst>
          </p:cNvPr>
          <p:cNvSpPr/>
          <p:nvPr/>
        </p:nvSpPr>
        <p:spPr>
          <a:xfrm>
            <a:off x="154510" y="4437739"/>
            <a:ext cx="129939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select('.table-responsive </a:t>
            </a:r>
            <a:r>
              <a:rPr lang="en-US" altLang="ko-KR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tbody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 tr</a:t>
            </a:r>
          </a:p>
        </p:txBody>
      </p:sp>
    </p:spTree>
    <p:extLst>
      <p:ext uri="{BB962C8B-B14F-4D97-AF65-F5344CB8AC3E}">
        <p14:creationId xmlns:p14="http://schemas.microsoft.com/office/powerpoint/2010/main" val="190389036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687866" y="1891071"/>
            <a:ext cx="10230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3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DA6F3-CE63-4AD1-A495-7BB6AC389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" y="-10510"/>
            <a:ext cx="12146844" cy="6832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F116FF-4CD9-426F-8D8E-9394ACB918B6}"/>
              </a:ext>
            </a:extLst>
          </p:cNvPr>
          <p:cNvSpPr/>
          <p:nvPr/>
        </p:nvSpPr>
        <p:spPr>
          <a:xfrm>
            <a:off x="4971391" y="3741681"/>
            <a:ext cx="6096001" cy="625236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718CE2-7DEF-45EA-B712-E3D39D96DC53}"/>
              </a:ext>
            </a:extLst>
          </p:cNvPr>
          <p:cNvSpPr/>
          <p:nvPr/>
        </p:nvSpPr>
        <p:spPr>
          <a:xfrm>
            <a:off x="154510" y="4437739"/>
            <a:ext cx="129939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select('.table-responsive </a:t>
            </a:r>
            <a:r>
              <a:rPr lang="en-US" altLang="ko-KR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tbody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 tr a[</a:t>
            </a:r>
            <a:r>
              <a:rPr lang="en-US" altLang="ko-KR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</a:rPr>
              <a:t>*=problem]')</a:t>
            </a:r>
          </a:p>
        </p:txBody>
      </p:sp>
    </p:spTree>
    <p:extLst>
      <p:ext uri="{BB962C8B-B14F-4D97-AF65-F5344CB8AC3E}">
        <p14:creationId xmlns:p14="http://schemas.microsoft.com/office/powerpoint/2010/main" val="88046652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https://www.acmicpc.net/problem/tags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542153" y="3739352"/>
            <a:ext cx="102309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html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코드를 </a:t>
            </a:r>
            <a:r>
              <a:rPr lang="ko-KR" alt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갖고와서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soup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(response,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html.parser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’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원하는 부분을 겨냥한다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tags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soup.select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'.table-responsive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tbody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tr a[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*=problem]'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1862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https://www.acmicpc.net/problem/tags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542153" y="3739352"/>
            <a:ext cx="102309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html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코드를 </a:t>
            </a:r>
            <a:r>
              <a:rPr lang="ko-KR" alt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갖고와서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soup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(response,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html.parser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’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원하는 부분을 겨냥한다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tags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soup.select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'.table-responsive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tbody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tr a[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*=problem]'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DC47E4-D1DC-4993-9914-D54FADEF6C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402" y="4254209"/>
            <a:ext cx="772517" cy="7725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985A5E-327D-4112-90A6-C18093E2C282}"/>
              </a:ext>
            </a:extLst>
          </p:cNvPr>
          <p:cNvSpPr/>
          <p:nvPr/>
        </p:nvSpPr>
        <p:spPr>
          <a:xfrm>
            <a:off x="607775" y="5329094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in tags: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.text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A99F8A-DDF6-486F-B4C5-82CA1F2C0D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107" y="5253669"/>
            <a:ext cx="1021190" cy="10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5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https://www.acmicpc.net/problem/tags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542153" y="3739352"/>
            <a:ext cx="1023094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soup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(response,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html.parser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’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tags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soup.select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'.table-responsive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tbody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tr a[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*=problem]'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985A5E-327D-4112-90A6-C18093E2C282}"/>
              </a:ext>
            </a:extLst>
          </p:cNvPr>
          <p:cNvSpPr/>
          <p:nvPr/>
        </p:nvSpPr>
        <p:spPr>
          <a:xfrm>
            <a:off x="607775" y="4856130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in tags: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.text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81548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E39D992-96AA-44A0-9709-CA9E99C31DA5}"/>
              </a:ext>
            </a:extLst>
          </p:cNvPr>
          <p:cNvSpPr txBox="1"/>
          <p:nvPr/>
        </p:nvSpPr>
        <p:spPr>
          <a:xfrm>
            <a:off x="1064223" y="2641815"/>
            <a:ext cx="10131075" cy="12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4400" dirty="0">
                <a:hlinkClick r:id="rId9"/>
              </a:rPr>
              <a:t>https://www.naver.com/</a:t>
            </a: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377180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https://www.naver.com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	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네이버 응답객체</a:t>
            </a:r>
            <a:endParaRPr lang="en-US" altLang="ko-KR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542153" y="3739352"/>
            <a:ext cx="1023094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soup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(response,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html.parser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’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네이버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html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코드</a:t>
            </a:r>
            <a:endParaRPr lang="en-US" altLang="ko-K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tags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soup.select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‘???????????????'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985A5E-327D-4112-90A6-C18093E2C282}"/>
              </a:ext>
            </a:extLst>
          </p:cNvPr>
          <p:cNvSpPr/>
          <p:nvPr/>
        </p:nvSpPr>
        <p:spPr>
          <a:xfrm>
            <a:off x="607775" y="4856130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in tags: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.text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3122041-66FA-4A78-BB75-BA6031ABC2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94" y="2222530"/>
            <a:ext cx="772517" cy="7725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A6B1AB-3D1F-4E0B-8CBE-A060304181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381" y="3720762"/>
            <a:ext cx="772517" cy="7725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E5030B-DE7B-4CD6-BEE1-2217C9EF5C6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74" y="4815761"/>
            <a:ext cx="1021190" cy="10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434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980388" y="2534845"/>
            <a:ext cx="10131075" cy="134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en-US" altLang="ko-KR" sz="8000" b="1" dirty="0">
                <a:latin typeface="+mn-lt"/>
              </a:rPr>
              <a:t>Information Service</a:t>
            </a:r>
          </a:p>
        </p:txBody>
      </p:sp>
    </p:spTree>
    <p:extLst>
      <p:ext uri="{BB962C8B-B14F-4D97-AF65-F5344CB8AC3E}">
        <p14:creationId xmlns:p14="http://schemas.microsoft.com/office/powerpoint/2010/main" val="20958845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E39D992-96AA-44A0-9709-CA9E99C31DA5}"/>
              </a:ext>
            </a:extLst>
          </p:cNvPr>
          <p:cNvSpPr txBox="1"/>
          <p:nvPr/>
        </p:nvSpPr>
        <p:spPr>
          <a:xfrm>
            <a:off x="1064223" y="2641815"/>
            <a:ext cx="10131075" cy="12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4400" dirty="0">
                <a:hlinkClick r:id="rId9"/>
              </a:rPr>
              <a:t>https://www.naver.com/</a:t>
            </a: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6D3723-B3FC-4AC3-B433-6E0AE82E6E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" y="0"/>
            <a:ext cx="12146844" cy="6832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9B96E16-3A00-41E5-8E50-B7E4D1A5B04D}"/>
              </a:ext>
            </a:extLst>
          </p:cNvPr>
          <p:cNvSpPr/>
          <p:nvPr/>
        </p:nvSpPr>
        <p:spPr>
          <a:xfrm>
            <a:off x="2648322" y="2165131"/>
            <a:ext cx="2512257" cy="225972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CDA50-5CCB-4AEF-A5AF-E2513C5964EE}"/>
              </a:ext>
            </a:extLst>
          </p:cNvPr>
          <p:cNvSpPr/>
          <p:nvPr/>
        </p:nvSpPr>
        <p:spPr>
          <a:xfrm>
            <a:off x="5848717" y="1203438"/>
            <a:ext cx="5791375" cy="415684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551737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E39D992-96AA-44A0-9709-CA9E99C31DA5}"/>
              </a:ext>
            </a:extLst>
          </p:cNvPr>
          <p:cNvSpPr txBox="1"/>
          <p:nvPr/>
        </p:nvSpPr>
        <p:spPr>
          <a:xfrm>
            <a:off x="1064223" y="2641815"/>
            <a:ext cx="10131075" cy="12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4400" dirty="0">
                <a:hlinkClick r:id="rId9"/>
              </a:rPr>
              <a:t>https://www.naver.com/</a:t>
            </a: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6D3723-B3FC-4AC3-B433-6E0AE82E6E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3792"/>
          <a:stretch/>
        </p:blipFill>
        <p:spPr>
          <a:xfrm>
            <a:off x="3528" y="0"/>
            <a:ext cx="12146844" cy="52069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9B96E16-3A00-41E5-8E50-B7E4D1A5B04D}"/>
              </a:ext>
            </a:extLst>
          </p:cNvPr>
          <p:cNvSpPr/>
          <p:nvPr/>
        </p:nvSpPr>
        <p:spPr>
          <a:xfrm>
            <a:off x="2690363" y="2386426"/>
            <a:ext cx="762006" cy="26589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CDA50-5CCB-4AEF-A5AF-E2513C5964EE}"/>
              </a:ext>
            </a:extLst>
          </p:cNvPr>
          <p:cNvSpPr/>
          <p:nvPr/>
        </p:nvSpPr>
        <p:spPr>
          <a:xfrm>
            <a:off x="5859228" y="1234968"/>
            <a:ext cx="4619585" cy="22201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3087157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E39D992-96AA-44A0-9709-CA9E99C31DA5}"/>
              </a:ext>
            </a:extLst>
          </p:cNvPr>
          <p:cNvSpPr txBox="1"/>
          <p:nvPr/>
        </p:nvSpPr>
        <p:spPr>
          <a:xfrm>
            <a:off x="1064223" y="2641815"/>
            <a:ext cx="10131075" cy="12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4400" dirty="0">
                <a:hlinkClick r:id="rId9"/>
              </a:rPr>
              <a:t>https://www.naver.com/</a:t>
            </a: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6D3723-B3FC-4AC3-B433-6E0AE82E6E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2318"/>
          <a:stretch/>
        </p:blipFill>
        <p:spPr>
          <a:xfrm>
            <a:off x="3528" y="0"/>
            <a:ext cx="12146844" cy="53077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9B96E16-3A00-41E5-8E50-B7E4D1A5B04D}"/>
              </a:ext>
            </a:extLst>
          </p:cNvPr>
          <p:cNvSpPr/>
          <p:nvPr/>
        </p:nvSpPr>
        <p:spPr>
          <a:xfrm>
            <a:off x="2690363" y="2386426"/>
            <a:ext cx="762006" cy="26589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CDA50-5CCB-4AEF-A5AF-E2513C5964EE}"/>
              </a:ext>
            </a:extLst>
          </p:cNvPr>
          <p:cNvSpPr/>
          <p:nvPr/>
        </p:nvSpPr>
        <p:spPr>
          <a:xfrm>
            <a:off x="5859228" y="1234968"/>
            <a:ext cx="4619585" cy="22201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A86807-CAAF-4D7E-A16D-BCB7D3AE5E65}"/>
              </a:ext>
            </a:extLst>
          </p:cNvPr>
          <p:cNvSpPr/>
          <p:nvPr/>
        </p:nvSpPr>
        <p:spPr>
          <a:xfrm>
            <a:off x="6011628" y="2228192"/>
            <a:ext cx="4619585" cy="22201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722582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r>
              <a:rPr lang="en-US" altLang="ko-KR"/>
              <a:t>select('.PM_CL_realtimeKeyword_rolling span[class*=ah_k]')</a:t>
            </a:r>
          </a:p>
          <a:p>
            <a:br>
              <a:rPr lang="en-US" altLang="ko-KR"/>
            </a:br>
            <a:endParaRPr lang="en-US" altLang="ko-KR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E39D992-96AA-44A0-9709-CA9E99C31DA5}"/>
              </a:ext>
            </a:extLst>
          </p:cNvPr>
          <p:cNvSpPr txBox="1"/>
          <p:nvPr/>
        </p:nvSpPr>
        <p:spPr>
          <a:xfrm>
            <a:off x="1064223" y="2641815"/>
            <a:ext cx="10131075" cy="12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4400" dirty="0">
                <a:hlinkClick r:id="rId9"/>
              </a:rPr>
              <a:t>https://www.naver.com/</a:t>
            </a: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6D3723-B3FC-4AC3-B433-6E0AE82E6E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3792"/>
          <a:stretch/>
        </p:blipFill>
        <p:spPr>
          <a:xfrm>
            <a:off x="3528" y="0"/>
            <a:ext cx="12146844" cy="52069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9B96E16-3A00-41E5-8E50-B7E4D1A5B04D}"/>
              </a:ext>
            </a:extLst>
          </p:cNvPr>
          <p:cNvSpPr/>
          <p:nvPr/>
        </p:nvSpPr>
        <p:spPr>
          <a:xfrm>
            <a:off x="2690363" y="2386426"/>
            <a:ext cx="762006" cy="26589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CDA50-5CCB-4AEF-A5AF-E2513C5964EE}"/>
              </a:ext>
            </a:extLst>
          </p:cNvPr>
          <p:cNvSpPr/>
          <p:nvPr/>
        </p:nvSpPr>
        <p:spPr>
          <a:xfrm>
            <a:off x="5859228" y="1234968"/>
            <a:ext cx="4619585" cy="22201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F43FC7-9939-47C2-ACFD-D93414B1330F}"/>
              </a:ext>
            </a:extLst>
          </p:cNvPr>
          <p:cNvSpPr/>
          <p:nvPr/>
        </p:nvSpPr>
        <p:spPr>
          <a:xfrm>
            <a:off x="634089" y="5587632"/>
            <a:ext cx="74254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select('.</a:t>
            </a:r>
            <a:r>
              <a:rPr lang="en-US" altLang="ko-KR" sz="3200" dirty="0" err="1"/>
              <a:t>PM_CL_realtimeKeyword_rolling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39155533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E39D992-96AA-44A0-9709-CA9E99C31DA5}"/>
              </a:ext>
            </a:extLst>
          </p:cNvPr>
          <p:cNvSpPr txBox="1"/>
          <p:nvPr/>
        </p:nvSpPr>
        <p:spPr>
          <a:xfrm>
            <a:off x="1064223" y="2641815"/>
            <a:ext cx="10131075" cy="12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4400" dirty="0">
                <a:hlinkClick r:id="rId9"/>
              </a:rPr>
              <a:t>https://www.naver.com/</a:t>
            </a: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6D3723-B3FC-4AC3-B433-6E0AE82E6E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2318"/>
          <a:stretch/>
        </p:blipFill>
        <p:spPr>
          <a:xfrm>
            <a:off x="3528" y="0"/>
            <a:ext cx="12146844" cy="53077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9B96E16-3A00-41E5-8E50-B7E4D1A5B04D}"/>
              </a:ext>
            </a:extLst>
          </p:cNvPr>
          <p:cNvSpPr/>
          <p:nvPr/>
        </p:nvSpPr>
        <p:spPr>
          <a:xfrm>
            <a:off x="2690363" y="2386426"/>
            <a:ext cx="762006" cy="26589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CDA50-5CCB-4AEF-A5AF-E2513C5964EE}"/>
              </a:ext>
            </a:extLst>
          </p:cNvPr>
          <p:cNvSpPr/>
          <p:nvPr/>
        </p:nvSpPr>
        <p:spPr>
          <a:xfrm>
            <a:off x="5859228" y="1234968"/>
            <a:ext cx="4619585" cy="22201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A86807-CAAF-4D7E-A16D-BCB7D3AE5E65}"/>
              </a:ext>
            </a:extLst>
          </p:cNvPr>
          <p:cNvSpPr/>
          <p:nvPr/>
        </p:nvSpPr>
        <p:spPr>
          <a:xfrm>
            <a:off x="6011628" y="2228192"/>
            <a:ext cx="4619585" cy="22201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107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3B870A-094C-445D-A5F9-AC1F760B6730}"/>
              </a:ext>
            </a:extLst>
          </p:cNvPr>
          <p:cNvSpPr/>
          <p:nvPr/>
        </p:nvSpPr>
        <p:spPr>
          <a:xfrm>
            <a:off x="634089" y="5587632"/>
            <a:ext cx="11073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select('.</a:t>
            </a:r>
            <a:r>
              <a:rPr lang="en-US" altLang="ko-KR" sz="3200" dirty="0" err="1"/>
              <a:t>PM_CL_realtimeKeyword_rolling</a:t>
            </a:r>
            <a:r>
              <a:rPr lang="en-US" altLang="ko-KR" sz="3200" dirty="0"/>
              <a:t> span[class*=</a:t>
            </a:r>
            <a:r>
              <a:rPr lang="en-US" altLang="ko-KR" sz="3200" dirty="0" err="1"/>
              <a:t>ah_k</a:t>
            </a:r>
            <a:r>
              <a:rPr lang="en-US" altLang="ko-KR" sz="3200" dirty="0"/>
              <a:t>]')</a:t>
            </a:r>
          </a:p>
        </p:txBody>
      </p:sp>
    </p:spTree>
    <p:extLst>
      <p:ext uri="{BB962C8B-B14F-4D97-AF65-F5344CB8AC3E}">
        <p14:creationId xmlns:p14="http://schemas.microsoft.com/office/powerpoint/2010/main" val="205312991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276446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1011412" y="2470193"/>
            <a:ext cx="10131075" cy="125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>
              <a:lnSpc>
                <a:spcPct val="200000"/>
              </a:lnSpc>
            </a:pPr>
            <a:endParaRPr lang="en-US" altLang="ko-KR" sz="4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E69130-871B-4941-909E-917E1B6B0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5" y="264730"/>
            <a:ext cx="772517" cy="772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CF33E1-8ED4-4861-BA8B-39E81AD6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2" y="264730"/>
            <a:ext cx="772517" cy="772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C80A5-D8B2-4567-A297-EF5C69C37D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9" y="140393"/>
            <a:ext cx="1021190" cy="102119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A5EF8-2CE0-4033-9096-788E750EA597}"/>
              </a:ext>
            </a:extLst>
          </p:cNvPr>
          <p:cNvSpPr txBox="1"/>
          <p:nvPr/>
        </p:nvSpPr>
        <p:spPr>
          <a:xfrm>
            <a:off x="542154" y="257599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시연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B533B-3C9D-4505-A0C8-0383627B4D8B}"/>
              </a:ext>
            </a:extLst>
          </p:cNvPr>
          <p:cNvSpPr/>
          <p:nvPr/>
        </p:nvSpPr>
        <p:spPr>
          <a:xfrm>
            <a:off x="515999" y="1578931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import requests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from bs4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E5880-8083-4F69-936B-F1DB3E36F9C0}"/>
              </a:ext>
            </a:extLst>
          </p:cNvPr>
          <p:cNvSpPr/>
          <p:nvPr/>
        </p:nvSpPr>
        <p:spPr>
          <a:xfrm>
            <a:off x="542154" y="2862302"/>
            <a:ext cx="1133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response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https://www.naver.com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').text	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네이버 응답객체</a:t>
            </a:r>
            <a:endParaRPr lang="en-US" altLang="ko-KR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8980B6-703C-4871-9813-AFFFAA941350}"/>
              </a:ext>
            </a:extLst>
          </p:cNvPr>
          <p:cNvSpPr/>
          <p:nvPr/>
        </p:nvSpPr>
        <p:spPr>
          <a:xfrm>
            <a:off x="542153" y="3739352"/>
            <a:ext cx="1023094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soup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BeautifulSoup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(response,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html.parser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’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네이버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html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코드</a:t>
            </a:r>
            <a:endParaRPr lang="en-US" altLang="ko-K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tags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soup.select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‘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</a:rPr>
              <a:t>PM_CL_realtimeKeyword_rolling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 span[class*=</a:t>
            </a: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</a:rPr>
              <a:t>ah_k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985A5E-327D-4112-90A6-C18093E2C282}"/>
              </a:ext>
            </a:extLst>
          </p:cNvPr>
          <p:cNvSpPr/>
          <p:nvPr/>
        </p:nvSpPr>
        <p:spPr>
          <a:xfrm>
            <a:off x="607775" y="4856130"/>
            <a:ext cx="60769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in tags: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.text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46270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유의사항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980388" y="2534845"/>
            <a:ext cx="10131075" cy="134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8000" b="1" dirty="0">
                <a:latin typeface="+mn-lt"/>
              </a:rPr>
              <a:t>이게 다가 </a:t>
            </a:r>
            <a:r>
              <a:rPr lang="ko-KR" altLang="en-US" sz="8000" b="1" dirty="0" err="1">
                <a:latin typeface="+mn-lt"/>
              </a:rPr>
              <a:t>아니에요</a:t>
            </a:r>
            <a:endParaRPr lang="en-US" altLang="ko-KR" sz="8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458978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유의사항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67</a:t>
            </a:fld>
            <a:endParaRPr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C6A69B-7FF8-4BAB-B4F8-38CA277F9DA8}"/>
              </a:ext>
            </a:extLst>
          </p:cNvPr>
          <p:cNvGrpSpPr/>
          <p:nvPr/>
        </p:nvGrpSpPr>
        <p:grpSpPr>
          <a:xfrm>
            <a:off x="2819589" y="1253119"/>
            <a:ext cx="6208192" cy="4985157"/>
            <a:chOff x="3299322" y="1253119"/>
            <a:chExt cx="5510782" cy="4254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A1C7A73-BC6B-4D79-8184-42332848F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73"/>
            <a:stretch/>
          </p:blipFill>
          <p:spPr>
            <a:xfrm>
              <a:off x="3343796" y="1253119"/>
              <a:ext cx="5466308" cy="145042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23273-4B48-4BF9-81EC-32A61483D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432" r="494"/>
            <a:stretch/>
          </p:blipFill>
          <p:spPr>
            <a:xfrm>
              <a:off x="3299322" y="2668118"/>
              <a:ext cx="5475875" cy="2839301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0ED369-6CE5-4144-AD90-62AB0E56268D}"/>
              </a:ext>
            </a:extLst>
          </p:cNvPr>
          <p:cNvSpPr/>
          <p:nvPr/>
        </p:nvSpPr>
        <p:spPr>
          <a:xfrm>
            <a:off x="3143853" y="1714025"/>
            <a:ext cx="31197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Static Web </a:t>
            </a:r>
          </a:p>
          <a:p>
            <a:r>
              <a:rPr lang="en-US" altLang="ko-KR" sz="2400" b="1" dirty="0"/>
              <a:t>HTML </a:t>
            </a:r>
            <a:r>
              <a:rPr lang="ko-KR" altLang="en-US" sz="2400" b="1" dirty="0"/>
              <a:t>코드 </a:t>
            </a:r>
            <a:r>
              <a:rPr lang="ko-KR" altLang="en-US" sz="2400" b="1" dirty="0" err="1"/>
              <a:t>갖고오기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D90E81-F6B3-4203-B13F-6A59B924F324}"/>
              </a:ext>
            </a:extLst>
          </p:cNvPr>
          <p:cNvSpPr/>
          <p:nvPr/>
        </p:nvSpPr>
        <p:spPr>
          <a:xfrm>
            <a:off x="2870585" y="3245330"/>
            <a:ext cx="37930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(JS, Ajax</a:t>
            </a:r>
            <a:r>
              <a:rPr lang="ko-KR" altLang="en-US" sz="2400" b="1" dirty="0"/>
              <a:t>가 넘치는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en-US" altLang="ko-KR" sz="2400" b="1" dirty="0"/>
              <a:t>Dynamic Web </a:t>
            </a:r>
            <a:r>
              <a:rPr lang="ko-KR" altLang="en-US" sz="2400" b="1" dirty="0"/>
              <a:t>내의 정보</a:t>
            </a:r>
            <a:r>
              <a:rPr lang="en-US" altLang="ko-KR" sz="2400" b="1" dirty="0"/>
              <a:t> </a:t>
            </a:r>
          </a:p>
          <a:p>
            <a:r>
              <a:rPr lang="ko-KR" altLang="en-US" sz="2400" b="1" dirty="0" err="1"/>
              <a:t>갖고오기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6F6FBA-C141-4363-96DC-FDE92C2D86B2}"/>
              </a:ext>
            </a:extLst>
          </p:cNvPr>
          <p:cNvSpPr/>
          <p:nvPr/>
        </p:nvSpPr>
        <p:spPr>
          <a:xfrm>
            <a:off x="2909967" y="4852637"/>
            <a:ext cx="36840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로그인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인증을 요구하는</a:t>
            </a:r>
            <a:endParaRPr lang="en-US" altLang="ko-KR" sz="2400" b="1" dirty="0"/>
          </a:p>
          <a:p>
            <a:r>
              <a:rPr lang="en-US" altLang="ko-KR" sz="2400" b="1" dirty="0"/>
              <a:t>Dynamic Web</a:t>
            </a:r>
            <a:r>
              <a:rPr lang="ko-KR" altLang="en-US" sz="2400" b="1" dirty="0"/>
              <a:t>내의 정보</a:t>
            </a:r>
            <a:endParaRPr lang="en-US" altLang="ko-KR" sz="2400" b="1" dirty="0"/>
          </a:p>
          <a:p>
            <a:r>
              <a:rPr lang="ko-KR" altLang="en-US" sz="2400" b="1" dirty="0" err="1"/>
              <a:t>갖고오기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62995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유의사항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980388" y="2690487"/>
            <a:ext cx="10131075" cy="11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6600" b="1" dirty="0">
                <a:latin typeface="+mn-lt"/>
              </a:rPr>
              <a:t>서버에서 코드 바꾸면</a:t>
            </a:r>
            <a:r>
              <a:rPr lang="en-US" altLang="ko-KR" sz="6600" b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080896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유의사항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980388" y="2534845"/>
            <a:ext cx="10131075" cy="134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en-US" altLang="ko-KR" sz="8000" b="1" dirty="0">
                <a:latin typeface="+mn-lt"/>
              </a:rPr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31897094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980388" y="2534845"/>
            <a:ext cx="10131075" cy="134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en-US" altLang="ko-KR" sz="8000" b="1" dirty="0">
                <a:solidFill>
                  <a:srgbClr val="FF0000"/>
                </a:solidFill>
                <a:latin typeface="+mn-lt"/>
              </a:rPr>
              <a:t>Information</a:t>
            </a:r>
            <a:r>
              <a:rPr lang="en-US" altLang="ko-KR" sz="8000" b="1" dirty="0">
                <a:latin typeface="+mn-lt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16191444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유의사항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980388" y="1998818"/>
            <a:ext cx="10131075" cy="405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en-US" altLang="ko-KR" sz="5400" b="1" dirty="0">
                <a:latin typeface="+mn-lt"/>
              </a:rPr>
              <a:t>Code</a:t>
            </a:r>
          </a:p>
          <a:p>
            <a:pPr algn="ctr"/>
            <a:r>
              <a:rPr lang="en-US" altLang="ko-KR" sz="5400" b="1" dirty="0">
                <a:latin typeface="+mn-lt"/>
              </a:rPr>
              <a:t>&amp;</a:t>
            </a:r>
          </a:p>
          <a:p>
            <a:pPr algn="ctr"/>
            <a:r>
              <a:rPr lang="en-US" altLang="ko-KR" sz="5400" b="1" dirty="0">
                <a:latin typeface="+mn-lt"/>
              </a:rPr>
              <a:t>Selector</a:t>
            </a:r>
            <a:r>
              <a:rPr lang="ko-KR" altLang="en-US" sz="5400" b="1" dirty="0">
                <a:latin typeface="+mn-lt"/>
              </a:rPr>
              <a:t> 사용법</a:t>
            </a:r>
            <a:endParaRPr lang="en-US" altLang="ko-KR" sz="5400" b="1" dirty="0">
              <a:latin typeface="+mn-lt"/>
            </a:endParaRPr>
          </a:p>
          <a:p>
            <a:pPr algn="ctr"/>
            <a:endParaRPr lang="en-US" altLang="ko-KR" sz="5400" b="1" dirty="0">
              <a:latin typeface="+mn-lt"/>
            </a:endParaRPr>
          </a:p>
          <a:p>
            <a:pPr algn="ctr"/>
            <a:r>
              <a:rPr lang="en-US" altLang="ko-KR" sz="4000" dirty="0">
                <a:hlinkClick r:id="rId5"/>
              </a:rPr>
              <a:t>https://github.com/kangtegong/crawling-session</a:t>
            </a:r>
            <a:endParaRPr lang="en-US" altLang="ko-KR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532478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/>
              <a:t>주의사항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163" name="TextBox 3"/>
          <p:cNvSpPr txBox="1"/>
          <p:nvPr/>
        </p:nvSpPr>
        <p:spPr>
          <a:xfrm>
            <a:off x="980388" y="2587397"/>
            <a:ext cx="10131075" cy="134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8000" b="1" dirty="0">
                <a:latin typeface="+mn-lt"/>
              </a:rPr>
              <a:t>저작권</a:t>
            </a:r>
            <a:endParaRPr lang="en-US" altLang="ko-KR" sz="8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008090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직사각형 42"/>
          <p:cNvSpPr/>
          <p:nvPr/>
        </p:nvSpPr>
        <p:spPr>
          <a:xfrm>
            <a:off x="2918686" y="1172996"/>
            <a:ext cx="3273766" cy="554726"/>
          </a:xfrm>
          <a:prstGeom prst="rect">
            <a:avLst/>
          </a:prstGeom>
          <a:solidFill>
            <a:srgbClr val="FFDC4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TextBox 33"/>
          <p:cNvSpPr txBox="1"/>
          <p:nvPr/>
        </p:nvSpPr>
        <p:spPr>
          <a:xfrm>
            <a:off x="6080350" y="4735208"/>
            <a:ext cx="6099019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08075">
              <a:defRPr sz="1500"/>
            </a:pPr>
            <a:r>
              <a:rPr lang="ko-KR" altLang="en-US" sz="1800" b="1" dirty="0"/>
              <a:t>세션 진행자 정보</a:t>
            </a:r>
            <a:endParaRPr lang="en-US" altLang="ko-KR" sz="1800" b="1" dirty="0"/>
          </a:p>
          <a:p>
            <a:pPr defTabSz="1108075">
              <a:defRPr sz="1500"/>
            </a:pPr>
            <a:endParaRPr lang="en-US" sz="1800" b="1" dirty="0"/>
          </a:p>
          <a:p>
            <a:pPr defTabSz="1108075">
              <a:defRPr sz="1500"/>
            </a:pPr>
            <a:r>
              <a:rPr lang="ko-KR" altLang="en-US" sz="1800" b="1" dirty="0"/>
              <a:t>이름 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강민철</a:t>
            </a:r>
            <a:endParaRPr lang="en-US" altLang="ko-KR" sz="1800" b="1" dirty="0"/>
          </a:p>
          <a:p>
            <a:pPr defTabSz="1108075">
              <a:defRPr sz="1500"/>
            </a:pPr>
            <a:r>
              <a:rPr lang="ko-KR" altLang="en-US" sz="1800" b="1" dirty="0"/>
              <a:t>연락처 </a:t>
            </a:r>
            <a:r>
              <a:rPr lang="en-US" altLang="ko-KR" sz="1800" b="1" dirty="0"/>
              <a:t>: 	(TEL) 01038996051</a:t>
            </a:r>
          </a:p>
          <a:p>
            <a:pPr defTabSz="1108075">
              <a:defRPr sz="1500"/>
            </a:pPr>
            <a:r>
              <a:rPr lang="en-US" altLang="ko-KR" sz="1800" b="1" dirty="0"/>
              <a:t>	(</a:t>
            </a:r>
            <a:r>
              <a:rPr lang="en-US" altLang="ko-KR" sz="1800" b="1" dirty="0" err="1"/>
              <a:t>kakaotalk</a:t>
            </a:r>
            <a:r>
              <a:rPr lang="en-US" altLang="ko-KR" sz="1800" b="1" dirty="0"/>
              <a:t>) minchul46</a:t>
            </a:r>
          </a:p>
          <a:p>
            <a:pPr defTabSz="1108075">
              <a:defRPr sz="1500"/>
            </a:pPr>
            <a:r>
              <a:rPr lang="en-US" altLang="ko-KR" sz="1800" b="1" dirty="0"/>
              <a:t>	(e-mail) </a:t>
            </a:r>
            <a:r>
              <a:rPr lang="en-US" altLang="ko-KR" sz="1800" b="1" dirty="0">
                <a:hlinkClick r:id="rId2"/>
              </a:rPr>
              <a:t>tegongkang@gmail.com</a:t>
            </a:r>
            <a:endParaRPr lang="en-US" altLang="ko-KR" sz="1800" b="1" dirty="0"/>
          </a:p>
          <a:p>
            <a:pPr defTabSz="1108075">
              <a:defRPr sz="1500"/>
            </a:pPr>
            <a:endParaRPr lang="en-US" altLang="ko-KR" sz="1800" b="1" dirty="0"/>
          </a:p>
          <a:p>
            <a:pPr defTabSz="1108075">
              <a:defRPr sz="1500"/>
            </a:pPr>
            <a:r>
              <a:rPr lang="en-US" sz="1800" b="1" dirty="0"/>
              <a:t>		</a:t>
            </a:r>
            <a:endParaRPr sz="1800" b="1" dirty="0"/>
          </a:p>
        </p:txBody>
      </p:sp>
      <p:sp>
        <p:nvSpPr>
          <p:cNvPr id="183" name="타원 2"/>
          <p:cNvSpPr/>
          <p:nvPr/>
        </p:nvSpPr>
        <p:spPr>
          <a:xfrm>
            <a:off x="10006486" y="4352575"/>
            <a:ext cx="1392205" cy="1392205"/>
          </a:xfrm>
          <a:prstGeom prst="ellipse">
            <a:avLst/>
          </a:prstGeom>
          <a:ln w="57150">
            <a:solidFill>
              <a:srgbClr val="FFFFFF"/>
            </a:solidFill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TextBox 43"/>
          <p:cNvSpPr txBox="1"/>
          <p:nvPr/>
        </p:nvSpPr>
        <p:spPr>
          <a:xfrm>
            <a:off x="1114789" y="1034860"/>
            <a:ext cx="705678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900"/>
              </a:spcBef>
              <a:defRPr sz="3900"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rPr lang="en-US" sz="5400" b="1" dirty="0" err="1"/>
              <a:t>QnA</a:t>
            </a:r>
            <a:endParaRPr sz="5400" b="1" dirty="0"/>
          </a:p>
        </p:txBody>
      </p:sp>
      <p:sp>
        <p:nvSpPr>
          <p:cNvPr id="185" name="직선 연결선 44"/>
          <p:cNvSpPr/>
          <p:nvPr/>
        </p:nvSpPr>
        <p:spPr>
          <a:xfrm>
            <a:off x="5983464" y="5086203"/>
            <a:ext cx="4104457" cy="1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3"/>
          <p:cNvSpPr txBox="1"/>
          <p:nvPr/>
        </p:nvSpPr>
        <p:spPr>
          <a:xfrm>
            <a:off x="535509" y="2877032"/>
            <a:ext cx="10131075" cy="107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5389" tIns="55389" rIns="55389" bIns="55389">
            <a:spAutoFit/>
          </a:bodyPr>
          <a:lstStyle/>
          <a:p>
            <a:pPr>
              <a:defRPr sz="600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pPr>
            <a:r>
              <a:t>감사합니다.</a:t>
            </a:r>
          </a:p>
        </p:txBody>
      </p:sp>
      <p:sp>
        <p:nvSpPr>
          <p:cNvPr id="188" name="직선 연결선 8"/>
          <p:cNvSpPr/>
          <p:nvPr/>
        </p:nvSpPr>
        <p:spPr>
          <a:xfrm>
            <a:off x="4495948" y="3309080"/>
            <a:ext cx="7664302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35FF47B-3298-4147-BAB9-4FDC6F415A4B}"/>
              </a:ext>
            </a:extLst>
          </p:cNvPr>
          <p:cNvSpPr txBox="1"/>
          <p:nvPr/>
        </p:nvSpPr>
        <p:spPr>
          <a:xfrm>
            <a:off x="4120988" y="2616272"/>
            <a:ext cx="3911924" cy="850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>
            <a:lvl1pPr>
              <a:defRPr sz="2500" spc="-5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/>
            <a:r>
              <a:rPr lang="ko-KR" altLang="en-US" sz="4800" b="1" dirty="0">
                <a:latin typeface="+mn-lt"/>
              </a:rPr>
              <a:t>미세먼지</a:t>
            </a:r>
            <a:endParaRPr lang="en-US" altLang="ko-KR" sz="4800" b="1" dirty="0">
              <a:latin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943BAB-1EDF-4DF5-B2BC-B117B3D68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62" y="1771705"/>
            <a:ext cx="3589958" cy="32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55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8" name="TextBox 3"/>
          <p:cNvSpPr txBox="1"/>
          <p:nvPr/>
        </p:nvSpPr>
        <p:spPr>
          <a:xfrm>
            <a:off x="515881" y="262853"/>
            <a:ext cx="6208192" cy="72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Introduction</a:t>
            </a:r>
            <a:endParaRPr dirty="0"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90" y="378558"/>
            <a:ext cx="130250" cy="44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398" y="228600"/>
            <a:ext cx="1905001" cy="22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5298" y="5393659"/>
            <a:ext cx="957324" cy="1451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09322" y="6238276"/>
            <a:ext cx="501810" cy="4155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BE388-A7E7-4D7D-A243-C11A912F0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745"/>
            <a:ext cx="12153900" cy="4431109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14B11E41-0929-468D-A0A5-EC3196F60F80}"/>
              </a:ext>
            </a:extLst>
          </p:cNvPr>
          <p:cNvSpPr txBox="1"/>
          <p:nvPr/>
        </p:nvSpPr>
        <p:spPr>
          <a:xfrm>
            <a:off x="3854829" y="1939244"/>
            <a:ext cx="4716514" cy="542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5389" tIns="55389" rIns="55389" bIns="55389">
            <a:spAutoFit/>
          </a:bodyPr>
          <a:lstStyle/>
          <a:p>
            <a:pPr>
              <a:defRPr sz="4000" spc="-79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sz="2800" b="1" dirty="0">
                <a:solidFill>
                  <a:srgbClr val="FFFF00"/>
                </a:solidFill>
              </a:rPr>
              <a:t>5</a:t>
            </a:r>
            <a:r>
              <a:rPr lang="ko-KR" altLang="en-US" sz="2800" b="1" dirty="0">
                <a:solidFill>
                  <a:srgbClr val="FFFF00"/>
                </a:solidFill>
              </a:rPr>
              <a:t>분 뒤 거제도 측정하러 간다</a:t>
            </a:r>
            <a:endParaRPr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911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107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107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107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107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1286</Words>
  <Application>Microsoft Office PowerPoint</Application>
  <PresentationFormat>사용자 지정</PresentationFormat>
  <Paragraphs>363</Paragraphs>
  <Slides>73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Noto Sans CJK KR Black</vt:lpstr>
      <vt:lpstr>Noto Sans CJK KR Bold</vt:lpstr>
      <vt:lpstr>Noto Sans CJK KR Light</vt:lpstr>
      <vt:lpstr>Noto Sans CJK KR Medium</vt:lpstr>
      <vt:lpstr>Noto Sans CJK KR Regular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 보람</cp:lastModifiedBy>
  <cp:revision>69</cp:revision>
  <dcterms:modified xsi:type="dcterms:W3CDTF">2019-05-13T11:00:36Z</dcterms:modified>
</cp:coreProperties>
</file>